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182" r:id="rId2"/>
  </p:sldMasterIdLst>
  <p:notesMasterIdLst>
    <p:notesMasterId r:id="rId15"/>
  </p:notesMasterIdLst>
  <p:handoutMasterIdLst>
    <p:handoutMasterId r:id="rId16"/>
  </p:handoutMasterIdLst>
  <p:sldIdLst>
    <p:sldId id="325" r:id="rId3"/>
    <p:sldId id="450" r:id="rId4"/>
    <p:sldId id="452" r:id="rId5"/>
    <p:sldId id="449" r:id="rId6"/>
    <p:sldId id="453" r:id="rId7"/>
    <p:sldId id="431" r:id="rId8"/>
    <p:sldId id="454" r:id="rId9"/>
    <p:sldId id="456" r:id="rId10"/>
    <p:sldId id="435" r:id="rId11"/>
    <p:sldId id="455" r:id="rId12"/>
    <p:sldId id="257" r:id="rId13"/>
    <p:sldId id="440" r:id="rId14"/>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D3F"/>
    <a:srgbClr val="212225"/>
    <a:srgbClr val="297EC5"/>
    <a:srgbClr val="252529"/>
    <a:srgbClr val="1E1E22"/>
    <a:srgbClr val="C5CFD8"/>
    <a:srgbClr val="375D8A"/>
    <a:srgbClr val="4F81BD"/>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8948" autoAdjust="0"/>
    <p:restoredTop sz="88398" autoAdjust="0"/>
  </p:normalViewPr>
  <p:slideViewPr>
    <p:cSldViewPr>
      <p:cViewPr varScale="1">
        <p:scale>
          <a:sx n="64" d="100"/>
          <a:sy n="64" d="100"/>
        </p:scale>
        <p:origin x="199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ARIE, James" userId="baa7a580-e3c9-46eb-9c3a-a0a5b2764923" providerId="ADAL" clId="{CB42E06B-20E4-4A49-B9D5-F0A7558BBEC0}"/>
    <pc:docChg chg="undo custSel addSld delSld modSld">
      <pc:chgData name="KIARIE, James" userId="baa7a580-e3c9-46eb-9c3a-a0a5b2764923" providerId="ADAL" clId="{CB42E06B-20E4-4A49-B9D5-F0A7558BBEC0}" dt="2019-07-21T13:53:10.148" v="39" actId="2696"/>
      <pc:docMkLst>
        <pc:docMk/>
      </pc:docMkLst>
      <pc:sldChg chg="add">
        <pc:chgData name="KIARIE, James" userId="baa7a580-e3c9-46eb-9c3a-a0a5b2764923" providerId="ADAL" clId="{CB42E06B-20E4-4A49-B9D5-F0A7558BBEC0}" dt="2019-07-21T13:38:09.803" v="0" actId="20577"/>
        <pc:sldMkLst>
          <pc:docMk/>
          <pc:sldMk cId="1069798201" sldId="257"/>
        </pc:sldMkLst>
      </pc:sldChg>
      <pc:sldChg chg="addSp delSp modSp">
        <pc:chgData name="KIARIE, James" userId="baa7a580-e3c9-46eb-9c3a-a0a5b2764923" providerId="ADAL" clId="{CB42E06B-20E4-4A49-B9D5-F0A7558BBEC0}" dt="2019-07-21T13:52:34.700" v="38" actId="1076"/>
        <pc:sldMkLst>
          <pc:docMk/>
          <pc:sldMk cId="3639627597" sldId="455"/>
        </pc:sldMkLst>
        <pc:spChg chg="mod">
          <ac:chgData name="KIARIE, James" userId="baa7a580-e3c9-46eb-9c3a-a0a5b2764923" providerId="ADAL" clId="{CB42E06B-20E4-4A49-B9D5-F0A7558BBEC0}" dt="2019-07-21T13:51:15.772" v="27" actId="14100"/>
          <ac:spMkLst>
            <pc:docMk/>
            <pc:sldMk cId="3639627597" sldId="455"/>
            <ac:spMk id="3" creationId="{B591AE59-E707-495A-AB47-CD6F19B81E8A}"/>
          </ac:spMkLst>
        </pc:spChg>
        <pc:grpChg chg="add del">
          <ac:chgData name="KIARIE, James" userId="baa7a580-e3c9-46eb-9c3a-a0a5b2764923" providerId="ADAL" clId="{CB42E06B-20E4-4A49-B9D5-F0A7558BBEC0}" dt="2019-07-21T13:51:38.178" v="31"/>
          <ac:grpSpMkLst>
            <pc:docMk/>
            <pc:sldMk cId="3639627597" sldId="455"/>
            <ac:grpSpMk id="10" creationId="{CAC99EFC-5344-4C58-BE4C-0374E92EE248}"/>
          </ac:grpSpMkLst>
        </pc:grpChg>
        <pc:grpChg chg="add mod">
          <ac:chgData name="KIARIE, James" userId="baa7a580-e3c9-46eb-9c3a-a0a5b2764923" providerId="ADAL" clId="{CB42E06B-20E4-4A49-B9D5-F0A7558BBEC0}" dt="2019-07-21T13:52:34.700" v="38" actId="1076"/>
          <ac:grpSpMkLst>
            <pc:docMk/>
            <pc:sldMk cId="3639627597" sldId="455"/>
            <ac:grpSpMk id="13" creationId="{5A888271-4700-44B2-996D-E211D256EF85}"/>
          </ac:grpSpMkLst>
        </pc:grpChg>
        <pc:picChg chg="mod">
          <ac:chgData name="KIARIE, James" userId="baa7a580-e3c9-46eb-9c3a-a0a5b2764923" providerId="ADAL" clId="{CB42E06B-20E4-4A49-B9D5-F0A7558BBEC0}" dt="2019-07-21T13:51:01.464" v="26" actId="1076"/>
          <ac:picMkLst>
            <pc:docMk/>
            <pc:sldMk cId="3639627597" sldId="455"/>
            <ac:picMk id="7" creationId="{233DCDE8-8A18-4B40-BA5E-9C3A699CB8C6}"/>
          </ac:picMkLst>
        </pc:picChg>
        <pc:picChg chg="mod">
          <ac:chgData name="KIARIE, James" userId="baa7a580-e3c9-46eb-9c3a-a0a5b2764923" providerId="ADAL" clId="{CB42E06B-20E4-4A49-B9D5-F0A7558BBEC0}" dt="2019-07-21T13:51:33.912" v="30" actId="14100"/>
          <ac:picMkLst>
            <pc:docMk/>
            <pc:sldMk cId="3639627597" sldId="455"/>
            <ac:picMk id="12" creationId="{CCF640D9-AA64-4D6B-81EB-A5973E8DDE0C}"/>
          </ac:picMkLst>
        </pc:picChg>
      </pc:sldChg>
      <pc:sldChg chg="modSp">
        <pc:chgData name="KIARIE, James" userId="baa7a580-e3c9-46eb-9c3a-a0a5b2764923" providerId="ADAL" clId="{CB42E06B-20E4-4A49-B9D5-F0A7558BBEC0}" dt="2019-07-21T13:40:02.407" v="10" actId="20577"/>
        <pc:sldMkLst>
          <pc:docMk/>
          <pc:sldMk cId="4139296205" sldId="456"/>
        </pc:sldMkLst>
        <pc:spChg chg="mod">
          <ac:chgData name="KIARIE, James" userId="baa7a580-e3c9-46eb-9c3a-a0a5b2764923" providerId="ADAL" clId="{CB42E06B-20E4-4A49-B9D5-F0A7558BBEC0}" dt="2019-07-21T13:40:02.407" v="10" actId="20577"/>
          <ac:spMkLst>
            <pc:docMk/>
            <pc:sldMk cId="4139296205" sldId="456"/>
            <ac:spMk id="3" creationId="{024E20EA-7A95-44FA-B8BC-20F41355527C}"/>
          </ac:spMkLst>
        </pc:spChg>
      </pc:sldChg>
      <pc:sldChg chg="addSp delSp modSp add del">
        <pc:chgData name="KIARIE, James" userId="baa7a580-e3c9-46eb-9c3a-a0a5b2764923" providerId="ADAL" clId="{CB42E06B-20E4-4A49-B9D5-F0A7558BBEC0}" dt="2019-07-21T13:53:10.148" v="39" actId="2696"/>
        <pc:sldMkLst>
          <pc:docMk/>
          <pc:sldMk cId="2178100736" sldId="457"/>
        </pc:sldMkLst>
        <pc:spChg chg="del">
          <ac:chgData name="KIARIE, James" userId="baa7a580-e3c9-46eb-9c3a-a0a5b2764923" providerId="ADAL" clId="{CB42E06B-20E4-4A49-B9D5-F0A7558BBEC0}" dt="2019-07-21T13:47:27.113" v="12" actId="478"/>
          <ac:spMkLst>
            <pc:docMk/>
            <pc:sldMk cId="2178100736" sldId="457"/>
            <ac:spMk id="3" creationId="{2F92FF28-FE8B-4AAD-A72F-3C1D4F5B8158}"/>
          </ac:spMkLst>
        </pc:spChg>
        <pc:grpChg chg="add del mod">
          <ac:chgData name="KIARIE, James" userId="baa7a580-e3c9-46eb-9c3a-a0a5b2764923" providerId="ADAL" clId="{CB42E06B-20E4-4A49-B9D5-F0A7558BBEC0}" dt="2019-07-21T13:51:58.672" v="33" actId="165"/>
          <ac:grpSpMkLst>
            <pc:docMk/>
            <pc:sldMk cId="2178100736" sldId="457"/>
            <ac:grpSpMk id="6" creationId="{85ECDF05-3EC5-42A2-A8FB-B948880608C9}"/>
          </ac:grpSpMkLst>
        </pc:grpChg>
        <pc:grpChg chg="add mod">
          <ac:chgData name="KIARIE, James" userId="baa7a580-e3c9-46eb-9c3a-a0a5b2764923" providerId="ADAL" clId="{CB42E06B-20E4-4A49-B9D5-F0A7558BBEC0}" dt="2019-07-21T13:52:17.543" v="36" actId="14100"/>
          <ac:grpSpMkLst>
            <pc:docMk/>
            <pc:sldMk cId="2178100736" sldId="457"/>
            <ac:grpSpMk id="7" creationId="{57C7CA10-6803-438C-8E4B-F0549492F077}"/>
          </ac:grpSpMkLst>
        </pc:grpChg>
        <pc:picChg chg="add mod topLvl modCrop">
          <ac:chgData name="KIARIE, James" userId="baa7a580-e3c9-46eb-9c3a-a0a5b2764923" providerId="ADAL" clId="{CB42E06B-20E4-4A49-B9D5-F0A7558BBEC0}" dt="2019-07-21T13:52:01.629" v="34" actId="164"/>
          <ac:picMkLst>
            <pc:docMk/>
            <pc:sldMk cId="2178100736" sldId="457"/>
            <ac:picMk id="4" creationId="{FECCEF7B-D68E-40C6-93C8-003AA8D802BA}"/>
          </ac:picMkLst>
        </pc:picChg>
        <pc:picChg chg="add mod topLvl modCrop">
          <ac:chgData name="KIARIE, James" userId="baa7a580-e3c9-46eb-9c3a-a0a5b2764923" providerId="ADAL" clId="{CB42E06B-20E4-4A49-B9D5-F0A7558BBEC0}" dt="2019-07-21T13:52:01.629" v="34" actId="164"/>
          <ac:picMkLst>
            <pc:docMk/>
            <pc:sldMk cId="2178100736" sldId="457"/>
            <ac:picMk id="5" creationId="{B4018334-F93E-42CA-9F9F-F5FADD936E80}"/>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FF787-8E31-4700-8505-51382E3E15B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AD107611-7833-4487-9C33-073F556B7F0A}">
      <dgm:prSet phldrT="[Text]"/>
      <dgm:spPr>
        <a:solidFill>
          <a:schemeClr val="tx2">
            <a:lumMod val="75000"/>
          </a:schemeClr>
        </a:solidFill>
      </dgm:spPr>
      <dgm:t>
        <a:bodyPr anchor="b"/>
        <a:lstStyle/>
        <a:p>
          <a:r>
            <a:rPr lang="en-GB" dirty="0"/>
            <a:t>Evidence Synthesis</a:t>
          </a:r>
        </a:p>
      </dgm:t>
    </dgm:pt>
    <dgm:pt modelId="{5DAFF823-894E-44A5-85BD-8FFD8465680A}" type="parTrans" cxnId="{A09CB8FD-7C51-4097-B679-9E7CB3680DF2}">
      <dgm:prSet/>
      <dgm:spPr/>
      <dgm:t>
        <a:bodyPr/>
        <a:lstStyle/>
        <a:p>
          <a:endParaRPr lang="en-GB"/>
        </a:p>
      </dgm:t>
    </dgm:pt>
    <dgm:pt modelId="{37A33DD6-8E1F-48EA-9FA0-1FC97FB7CD07}" type="sibTrans" cxnId="{A09CB8FD-7C51-4097-B679-9E7CB3680DF2}">
      <dgm:prSet/>
      <dgm:spPr/>
      <dgm:t>
        <a:bodyPr/>
        <a:lstStyle/>
        <a:p>
          <a:endParaRPr lang="en-GB"/>
        </a:p>
      </dgm:t>
    </dgm:pt>
    <dgm:pt modelId="{4188661B-08EE-4247-A317-C7788AA9E3B7}">
      <dgm:prSet phldrT="[Text]"/>
      <dgm:spPr/>
      <dgm:t>
        <a:bodyPr/>
        <a:lstStyle/>
        <a:p>
          <a:r>
            <a:rPr lang="en-GB" dirty="0">
              <a:solidFill>
                <a:schemeClr val="tx2">
                  <a:lumMod val="75000"/>
                </a:schemeClr>
              </a:solidFill>
            </a:rPr>
            <a:t>Values and Preferences</a:t>
          </a:r>
        </a:p>
      </dgm:t>
    </dgm:pt>
    <dgm:pt modelId="{E28D74AA-4897-4553-B7FB-1DA636AE6C89}" type="parTrans" cxnId="{2A9DDC6D-04C2-409A-8789-ED9E00526F80}">
      <dgm:prSet/>
      <dgm:spPr/>
      <dgm:t>
        <a:bodyPr/>
        <a:lstStyle/>
        <a:p>
          <a:endParaRPr lang="en-GB"/>
        </a:p>
      </dgm:t>
    </dgm:pt>
    <dgm:pt modelId="{E1E9504D-5794-4544-BDB9-EC079D8663F8}" type="sibTrans" cxnId="{2A9DDC6D-04C2-409A-8789-ED9E00526F80}">
      <dgm:prSet/>
      <dgm:spPr/>
      <dgm:t>
        <a:bodyPr/>
        <a:lstStyle/>
        <a:p>
          <a:endParaRPr lang="en-GB"/>
        </a:p>
      </dgm:t>
    </dgm:pt>
    <dgm:pt modelId="{E41B7144-B4FE-4978-BD4E-8B892FD3BDE5}">
      <dgm:prSet phldrT="[Text]"/>
      <dgm:spPr>
        <a:solidFill>
          <a:schemeClr val="accent3">
            <a:lumMod val="75000"/>
          </a:schemeClr>
        </a:solidFill>
      </dgm:spPr>
      <dgm:t>
        <a:bodyPr anchor="b"/>
        <a:lstStyle/>
        <a:p>
          <a:r>
            <a:rPr lang="en-GB" dirty="0"/>
            <a:t>Guideline development</a:t>
          </a:r>
        </a:p>
      </dgm:t>
    </dgm:pt>
    <dgm:pt modelId="{E98C2577-E4D1-4E5C-BAC4-6E6F49925961}" type="parTrans" cxnId="{B453C866-52A3-4CAA-9CC0-AA1BBC02EC1C}">
      <dgm:prSet/>
      <dgm:spPr/>
      <dgm:t>
        <a:bodyPr/>
        <a:lstStyle/>
        <a:p>
          <a:endParaRPr lang="en-GB"/>
        </a:p>
      </dgm:t>
    </dgm:pt>
    <dgm:pt modelId="{AE72179A-516C-43FA-BAA4-28398C65F9BB}" type="sibTrans" cxnId="{B453C866-52A3-4CAA-9CC0-AA1BBC02EC1C}">
      <dgm:prSet/>
      <dgm:spPr/>
      <dgm:t>
        <a:bodyPr/>
        <a:lstStyle/>
        <a:p>
          <a:endParaRPr lang="en-GB"/>
        </a:p>
      </dgm:t>
    </dgm:pt>
    <dgm:pt modelId="{AA94ABAB-C927-4F4E-BA88-80581EF2DC10}">
      <dgm:prSet phldrT="[Text]"/>
      <dgm:spPr/>
      <dgm:t>
        <a:bodyPr/>
        <a:lstStyle/>
        <a:p>
          <a:r>
            <a:rPr lang="en-GB" dirty="0">
              <a:solidFill>
                <a:srgbClr val="212225"/>
              </a:solidFill>
            </a:rPr>
            <a:t>Guideline development Group advertised</a:t>
          </a:r>
        </a:p>
      </dgm:t>
    </dgm:pt>
    <dgm:pt modelId="{064240B9-C642-40D2-9177-F91A5A95FB84}" type="parTrans" cxnId="{8F111745-A03E-4D3C-A7AC-FB7903D0450D}">
      <dgm:prSet/>
      <dgm:spPr/>
      <dgm:t>
        <a:bodyPr/>
        <a:lstStyle/>
        <a:p>
          <a:endParaRPr lang="en-GB"/>
        </a:p>
      </dgm:t>
    </dgm:pt>
    <dgm:pt modelId="{E31FEB72-E23F-4B3A-9FC1-DC5765EBD298}" type="sibTrans" cxnId="{8F111745-A03E-4D3C-A7AC-FB7903D0450D}">
      <dgm:prSet/>
      <dgm:spPr/>
      <dgm:t>
        <a:bodyPr/>
        <a:lstStyle/>
        <a:p>
          <a:endParaRPr lang="en-GB"/>
        </a:p>
      </dgm:t>
    </dgm:pt>
    <dgm:pt modelId="{3DB36A98-5755-408C-83B1-10998615C6C9}">
      <dgm:prSet phldrT="[Text]"/>
      <dgm:spPr>
        <a:solidFill>
          <a:srgbClr val="C00000"/>
        </a:solidFill>
      </dgm:spPr>
      <dgm:t>
        <a:bodyPr anchor="b"/>
        <a:lstStyle/>
        <a:p>
          <a:r>
            <a:rPr lang="en-GB" dirty="0"/>
            <a:t>Technical support</a:t>
          </a:r>
        </a:p>
      </dgm:t>
    </dgm:pt>
    <dgm:pt modelId="{A93E3D48-35C2-4123-9BA3-E17CB782FF84}" type="parTrans" cxnId="{CF7D3FF4-0575-4272-B16D-27BB56B081D9}">
      <dgm:prSet/>
      <dgm:spPr/>
      <dgm:t>
        <a:bodyPr/>
        <a:lstStyle/>
        <a:p>
          <a:endParaRPr lang="en-GB"/>
        </a:p>
      </dgm:t>
    </dgm:pt>
    <dgm:pt modelId="{E187DC11-66B4-41AC-BC58-E2528C6D9EE6}" type="sibTrans" cxnId="{CF7D3FF4-0575-4272-B16D-27BB56B081D9}">
      <dgm:prSet/>
      <dgm:spPr/>
      <dgm:t>
        <a:bodyPr/>
        <a:lstStyle/>
        <a:p>
          <a:endParaRPr lang="en-GB"/>
        </a:p>
      </dgm:t>
    </dgm:pt>
    <dgm:pt modelId="{A27302AB-5556-4FF5-9E98-5B1502BC7B82}">
      <dgm:prSet phldrT="[Text]"/>
      <dgm:spPr/>
      <dgm:t>
        <a:bodyPr/>
        <a:lstStyle/>
        <a:p>
          <a:r>
            <a:rPr lang="en-GB" dirty="0">
              <a:solidFill>
                <a:srgbClr val="FF4D3F"/>
              </a:solidFill>
            </a:rPr>
            <a:t>Communicating results and immediate policy responses</a:t>
          </a:r>
        </a:p>
      </dgm:t>
    </dgm:pt>
    <dgm:pt modelId="{1E86F4ED-F9E2-4C01-A918-7554A5E4227A}" type="parTrans" cxnId="{F8851925-2660-4573-8E78-85D61FD8F70F}">
      <dgm:prSet/>
      <dgm:spPr/>
      <dgm:t>
        <a:bodyPr/>
        <a:lstStyle/>
        <a:p>
          <a:endParaRPr lang="en-GB"/>
        </a:p>
      </dgm:t>
    </dgm:pt>
    <dgm:pt modelId="{41A58BB7-DC85-4F7B-8C61-D51730ABBD0D}" type="sibTrans" cxnId="{F8851925-2660-4573-8E78-85D61FD8F70F}">
      <dgm:prSet/>
      <dgm:spPr/>
      <dgm:t>
        <a:bodyPr/>
        <a:lstStyle/>
        <a:p>
          <a:endParaRPr lang="en-GB"/>
        </a:p>
      </dgm:t>
    </dgm:pt>
    <dgm:pt modelId="{229D9235-B10D-4C1E-BFDA-31208C99D9C9}">
      <dgm:prSet phldrT="[Text]"/>
      <dgm:spPr/>
      <dgm:t>
        <a:bodyPr/>
        <a:lstStyle/>
        <a:p>
          <a:r>
            <a:rPr lang="en-US" dirty="0">
              <a:solidFill>
                <a:schemeClr val="tx2">
                  <a:lumMod val="75000"/>
                </a:schemeClr>
              </a:solidFill>
            </a:rPr>
            <a:t>Additional studies after 2016 review</a:t>
          </a:r>
          <a:endParaRPr lang="en-GB" dirty="0">
            <a:solidFill>
              <a:schemeClr val="tx2">
                <a:lumMod val="75000"/>
              </a:schemeClr>
            </a:solidFill>
          </a:endParaRPr>
        </a:p>
      </dgm:t>
    </dgm:pt>
    <dgm:pt modelId="{246FB7C1-122E-434A-AE5D-4C34CC3A7EC8}" type="parTrans" cxnId="{FDA2DA0C-4DA4-4E0C-9743-D78ECBA312D2}">
      <dgm:prSet/>
      <dgm:spPr/>
      <dgm:t>
        <a:bodyPr/>
        <a:lstStyle/>
        <a:p>
          <a:endParaRPr lang="en-GB"/>
        </a:p>
      </dgm:t>
    </dgm:pt>
    <dgm:pt modelId="{F0076C9D-2385-4A21-B5CA-52AB480FECDA}" type="sibTrans" cxnId="{FDA2DA0C-4DA4-4E0C-9743-D78ECBA312D2}">
      <dgm:prSet/>
      <dgm:spPr/>
      <dgm:t>
        <a:bodyPr/>
        <a:lstStyle/>
        <a:p>
          <a:endParaRPr lang="en-GB"/>
        </a:p>
      </dgm:t>
    </dgm:pt>
    <dgm:pt modelId="{9F8295FD-4CFD-4A92-A8C9-FAD962759BB0}">
      <dgm:prSet phldrT="[Text]"/>
      <dgm:spPr/>
      <dgm:t>
        <a:bodyPr/>
        <a:lstStyle/>
        <a:p>
          <a:r>
            <a:rPr lang="en-US" dirty="0">
              <a:solidFill>
                <a:schemeClr val="tx2">
                  <a:lumMod val="75000"/>
                </a:schemeClr>
              </a:solidFill>
            </a:rPr>
            <a:t>What does ECHO study add to the current evidence</a:t>
          </a:r>
          <a:endParaRPr lang="en-GB" dirty="0">
            <a:solidFill>
              <a:schemeClr val="tx2">
                <a:lumMod val="75000"/>
              </a:schemeClr>
            </a:solidFill>
          </a:endParaRPr>
        </a:p>
      </dgm:t>
    </dgm:pt>
    <dgm:pt modelId="{1E141DF9-7E99-4FE5-AB20-D973DC520B04}" type="parTrans" cxnId="{3BF3DC5D-F2B9-44E7-9B12-E30E4E713A4E}">
      <dgm:prSet/>
      <dgm:spPr/>
      <dgm:t>
        <a:bodyPr/>
        <a:lstStyle/>
        <a:p>
          <a:endParaRPr lang="en-GB"/>
        </a:p>
      </dgm:t>
    </dgm:pt>
    <dgm:pt modelId="{452DD2E2-05DB-4C23-A02D-17918062AB48}" type="sibTrans" cxnId="{3BF3DC5D-F2B9-44E7-9B12-E30E4E713A4E}">
      <dgm:prSet/>
      <dgm:spPr/>
      <dgm:t>
        <a:bodyPr/>
        <a:lstStyle/>
        <a:p>
          <a:endParaRPr lang="en-GB"/>
        </a:p>
      </dgm:t>
    </dgm:pt>
    <dgm:pt modelId="{AF066C80-737C-4CF4-8052-6334FEB24A8D}">
      <dgm:prSet phldrT="[Text]"/>
      <dgm:spPr/>
      <dgm:t>
        <a:bodyPr/>
        <a:lstStyle/>
        <a:p>
          <a:r>
            <a:rPr lang="en-US" dirty="0">
              <a:solidFill>
                <a:srgbClr val="212225"/>
              </a:solidFill>
            </a:rPr>
            <a:t>GDG meeting 29-31 July 2019</a:t>
          </a:r>
          <a:endParaRPr lang="en-GB" dirty="0">
            <a:solidFill>
              <a:srgbClr val="212225"/>
            </a:solidFill>
          </a:endParaRPr>
        </a:p>
      </dgm:t>
    </dgm:pt>
    <dgm:pt modelId="{00BA0A12-62CD-4619-BDBC-DED9F6AD8EC4}" type="parTrans" cxnId="{3FA0E467-7DA5-4F25-A67F-8301B31E7367}">
      <dgm:prSet/>
      <dgm:spPr/>
      <dgm:t>
        <a:bodyPr/>
        <a:lstStyle/>
        <a:p>
          <a:endParaRPr lang="en-GB"/>
        </a:p>
      </dgm:t>
    </dgm:pt>
    <dgm:pt modelId="{15B41A26-7158-4BF4-A938-4C1150054CD3}" type="sibTrans" cxnId="{3FA0E467-7DA5-4F25-A67F-8301B31E7367}">
      <dgm:prSet/>
      <dgm:spPr/>
      <dgm:t>
        <a:bodyPr/>
        <a:lstStyle/>
        <a:p>
          <a:endParaRPr lang="en-GB"/>
        </a:p>
      </dgm:t>
    </dgm:pt>
    <dgm:pt modelId="{C8630507-6ABC-4EAF-82FB-E732AB2096E4}">
      <dgm:prSet phldrT="[Text]"/>
      <dgm:spPr/>
      <dgm:t>
        <a:bodyPr/>
        <a:lstStyle/>
        <a:p>
          <a:r>
            <a:rPr lang="en-US" dirty="0">
              <a:solidFill>
                <a:srgbClr val="212225"/>
              </a:solidFill>
            </a:rPr>
            <a:t>Recommendations anticipated end of August 2019</a:t>
          </a:r>
          <a:endParaRPr lang="en-GB" dirty="0">
            <a:solidFill>
              <a:srgbClr val="212225"/>
            </a:solidFill>
          </a:endParaRPr>
        </a:p>
      </dgm:t>
    </dgm:pt>
    <dgm:pt modelId="{62D61803-8F3A-4B72-B0FB-AADA42CCE086}" type="parTrans" cxnId="{B16CF71C-D25D-4CE9-9E53-938EFDB0044C}">
      <dgm:prSet/>
      <dgm:spPr/>
      <dgm:t>
        <a:bodyPr/>
        <a:lstStyle/>
        <a:p>
          <a:endParaRPr lang="en-GB"/>
        </a:p>
      </dgm:t>
    </dgm:pt>
    <dgm:pt modelId="{F1710D3E-2F82-4730-B881-82FEC3EF53FF}" type="sibTrans" cxnId="{B16CF71C-D25D-4CE9-9E53-938EFDB0044C}">
      <dgm:prSet/>
      <dgm:spPr/>
      <dgm:t>
        <a:bodyPr/>
        <a:lstStyle/>
        <a:p>
          <a:endParaRPr lang="en-GB"/>
        </a:p>
      </dgm:t>
    </dgm:pt>
    <dgm:pt modelId="{9E4900D9-9B28-463D-B795-D449C0C1D1DE}">
      <dgm:prSet phldrT="[Text]"/>
      <dgm:spPr/>
      <dgm:t>
        <a:bodyPr/>
        <a:lstStyle/>
        <a:p>
          <a:r>
            <a:rPr lang="en-US" dirty="0">
              <a:solidFill>
                <a:srgbClr val="FF4D3F"/>
              </a:solidFill>
            </a:rPr>
            <a:t>Strengthening HIV/SRH integration</a:t>
          </a:r>
          <a:endParaRPr lang="en-GB" dirty="0">
            <a:solidFill>
              <a:srgbClr val="FF4D3F"/>
            </a:solidFill>
          </a:endParaRPr>
        </a:p>
      </dgm:t>
    </dgm:pt>
    <dgm:pt modelId="{819FAFA8-B21C-4040-9168-C1E4341F79DA}" type="parTrans" cxnId="{1E3CBEFA-7D68-4966-83C1-2127079A7BEB}">
      <dgm:prSet/>
      <dgm:spPr/>
      <dgm:t>
        <a:bodyPr/>
        <a:lstStyle/>
        <a:p>
          <a:endParaRPr lang="en-GB"/>
        </a:p>
      </dgm:t>
    </dgm:pt>
    <dgm:pt modelId="{0FC4EFB9-49C2-4324-B952-C407C310C96B}" type="sibTrans" cxnId="{1E3CBEFA-7D68-4966-83C1-2127079A7BEB}">
      <dgm:prSet/>
      <dgm:spPr/>
      <dgm:t>
        <a:bodyPr/>
        <a:lstStyle/>
        <a:p>
          <a:endParaRPr lang="en-GB"/>
        </a:p>
      </dgm:t>
    </dgm:pt>
    <dgm:pt modelId="{A76B9939-C2E5-4D5C-AB74-24DF0759686B}">
      <dgm:prSet phldrT="[Text]"/>
      <dgm:spPr/>
      <dgm:t>
        <a:bodyPr/>
        <a:lstStyle/>
        <a:p>
          <a:r>
            <a:rPr lang="en-US" dirty="0">
              <a:solidFill>
                <a:srgbClr val="FF4D3F"/>
              </a:solidFill>
            </a:rPr>
            <a:t>Continuing access to method options and choice</a:t>
          </a:r>
          <a:endParaRPr lang="en-GB" dirty="0">
            <a:solidFill>
              <a:srgbClr val="FF4D3F"/>
            </a:solidFill>
          </a:endParaRPr>
        </a:p>
      </dgm:t>
    </dgm:pt>
    <dgm:pt modelId="{23A0B444-36ED-42F7-B6B4-DD1F8BFB821B}" type="parTrans" cxnId="{8C11764E-A8A8-4AC3-A96C-14A7435E047A}">
      <dgm:prSet/>
      <dgm:spPr/>
      <dgm:t>
        <a:bodyPr/>
        <a:lstStyle/>
        <a:p>
          <a:endParaRPr lang="en-GB"/>
        </a:p>
      </dgm:t>
    </dgm:pt>
    <dgm:pt modelId="{27A9DC5C-F86C-4C0D-911E-A8C3ECCA2701}" type="sibTrans" cxnId="{8C11764E-A8A8-4AC3-A96C-14A7435E047A}">
      <dgm:prSet/>
      <dgm:spPr/>
      <dgm:t>
        <a:bodyPr/>
        <a:lstStyle/>
        <a:p>
          <a:endParaRPr lang="en-GB"/>
        </a:p>
      </dgm:t>
    </dgm:pt>
    <dgm:pt modelId="{81F6ABCB-EC66-4361-9FBB-854424D94594}" type="pres">
      <dgm:prSet presAssocID="{4C8FF787-8E31-4700-8505-51382E3E15BE}" presName="linearFlow" presStyleCnt="0">
        <dgm:presLayoutVars>
          <dgm:dir/>
          <dgm:animLvl val="lvl"/>
          <dgm:resizeHandles val="exact"/>
        </dgm:presLayoutVars>
      </dgm:prSet>
      <dgm:spPr/>
    </dgm:pt>
    <dgm:pt modelId="{8818282E-9F4E-408F-990F-88621C31E2FE}" type="pres">
      <dgm:prSet presAssocID="{AD107611-7833-4487-9C33-073F556B7F0A}" presName="composite" presStyleCnt="0"/>
      <dgm:spPr/>
    </dgm:pt>
    <dgm:pt modelId="{9F2F8D61-99FF-4EA2-8CF4-97BB7EB8AEB5}" type="pres">
      <dgm:prSet presAssocID="{AD107611-7833-4487-9C33-073F556B7F0A}" presName="parentText" presStyleLbl="alignNode1" presStyleIdx="0" presStyleCnt="3" custLinFactNeighborX="-4327">
        <dgm:presLayoutVars>
          <dgm:chMax val="1"/>
          <dgm:bulletEnabled val="1"/>
        </dgm:presLayoutVars>
      </dgm:prSet>
      <dgm:spPr/>
    </dgm:pt>
    <dgm:pt modelId="{A78E3BE9-F454-4C8B-AE8B-C6131360A21B}" type="pres">
      <dgm:prSet presAssocID="{AD107611-7833-4487-9C33-073F556B7F0A}" presName="descendantText" presStyleLbl="alignAcc1" presStyleIdx="0" presStyleCnt="3">
        <dgm:presLayoutVars>
          <dgm:bulletEnabled val="1"/>
        </dgm:presLayoutVars>
      </dgm:prSet>
      <dgm:spPr/>
    </dgm:pt>
    <dgm:pt modelId="{48C20396-AFCF-47EA-AA0E-EA9BA87B0C9B}" type="pres">
      <dgm:prSet presAssocID="{37A33DD6-8E1F-48EA-9FA0-1FC97FB7CD07}" presName="sp" presStyleCnt="0"/>
      <dgm:spPr/>
    </dgm:pt>
    <dgm:pt modelId="{2D139B8E-55CB-4FA5-808E-1D874D62084A}" type="pres">
      <dgm:prSet presAssocID="{E41B7144-B4FE-4978-BD4E-8B892FD3BDE5}" presName="composite" presStyleCnt="0"/>
      <dgm:spPr/>
    </dgm:pt>
    <dgm:pt modelId="{C2A417F9-AA6B-4DE9-A80F-C1EB09F8F1E3}" type="pres">
      <dgm:prSet presAssocID="{E41B7144-B4FE-4978-BD4E-8B892FD3BDE5}" presName="parentText" presStyleLbl="alignNode1" presStyleIdx="1" presStyleCnt="3">
        <dgm:presLayoutVars>
          <dgm:chMax val="1"/>
          <dgm:bulletEnabled val="1"/>
        </dgm:presLayoutVars>
      </dgm:prSet>
      <dgm:spPr/>
    </dgm:pt>
    <dgm:pt modelId="{3C3A993A-1151-4FA2-B61E-587DB7D6158D}" type="pres">
      <dgm:prSet presAssocID="{E41B7144-B4FE-4978-BD4E-8B892FD3BDE5}" presName="descendantText" presStyleLbl="alignAcc1" presStyleIdx="1" presStyleCnt="3">
        <dgm:presLayoutVars>
          <dgm:bulletEnabled val="1"/>
        </dgm:presLayoutVars>
      </dgm:prSet>
      <dgm:spPr/>
    </dgm:pt>
    <dgm:pt modelId="{A9510B5F-F558-4D26-903F-B870D8E4C4FB}" type="pres">
      <dgm:prSet presAssocID="{AE72179A-516C-43FA-BAA4-28398C65F9BB}" presName="sp" presStyleCnt="0"/>
      <dgm:spPr/>
    </dgm:pt>
    <dgm:pt modelId="{15EC5256-41E4-4D41-BBF1-B5DEBC7BD08C}" type="pres">
      <dgm:prSet presAssocID="{3DB36A98-5755-408C-83B1-10998615C6C9}" presName="composite" presStyleCnt="0"/>
      <dgm:spPr/>
    </dgm:pt>
    <dgm:pt modelId="{4B520E95-776B-4465-9D54-053C5D928F9E}" type="pres">
      <dgm:prSet presAssocID="{3DB36A98-5755-408C-83B1-10998615C6C9}" presName="parentText" presStyleLbl="alignNode1" presStyleIdx="2" presStyleCnt="3">
        <dgm:presLayoutVars>
          <dgm:chMax val="1"/>
          <dgm:bulletEnabled val="1"/>
        </dgm:presLayoutVars>
      </dgm:prSet>
      <dgm:spPr/>
    </dgm:pt>
    <dgm:pt modelId="{8938BE31-7B4E-4F1E-A7A2-6E1A3347E6C0}" type="pres">
      <dgm:prSet presAssocID="{3DB36A98-5755-408C-83B1-10998615C6C9}" presName="descendantText" presStyleLbl="alignAcc1" presStyleIdx="2" presStyleCnt="3">
        <dgm:presLayoutVars>
          <dgm:bulletEnabled val="1"/>
        </dgm:presLayoutVars>
      </dgm:prSet>
      <dgm:spPr/>
    </dgm:pt>
  </dgm:ptLst>
  <dgm:cxnLst>
    <dgm:cxn modelId="{38287502-9781-4285-B76F-2388FF6D2DE3}" type="presOf" srcId="{9F8295FD-4CFD-4A92-A8C9-FAD962759BB0}" destId="{A78E3BE9-F454-4C8B-AE8B-C6131360A21B}" srcOrd="0" destOrd="2" presId="urn:microsoft.com/office/officeart/2005/8/layout/chevron2"/>
    <dgm:cxn modelId="{4DDD7F03-D04E-44A0-A957-508EDC2E26CD}" type="presOf" srcId="{9E4900D9-9B28-463D-B795-D449C0C1D1DE}" destId="{8938BE31-7B4E-4F1E-A7A2-6E1A3347E6C0}" srcOrd="0" destOrd="1" presId="urn:microsoft.com/office/officeart/2005/8/layout/chevron2"/>
    <dgm:cxn modelId="{FDA2DA0C-4DA4-4E0C-9743-D78ECBA312D2}" srcId="{AD107611-7833-4487-9C33-073F556B7F0A}" destId="{229D9235-B10D-4C1E-BFDA-31208C99D9C9}" srcOrd="1" destOrd="0" parTransId="{246FB7C1-122E-434A-AE5D-4C34CC3A7EC8}" sibTransId="{F0076C9D-2385-4A21-B5CA-52AB480FECDA}"/>
    <dgm:cxn modelId="{B16CF71C-D25D-4CE9-9E53-938EFDB0044C}" srcId="{E41B7144-B4FE-4978-BD4E-8B892FD3BDE5}" destId="{C8630507-6ABC-4EAF-82FB-E732AB2096E4}" srcOrd="2" destOrd="0" parTransId="{62D61803-8F3A-4B72-B0FB-AADA42CCE086}" sibTransId="{F1710D3E-2F82-4730-B881-82FEC3EF53FF}"/>
    <dgm:cxn modelId="{F8851925-2660-4573-8E78-85D61FD8F70F}" srcId="{3DB36A98-5755-408C-83B1-10998615C6C9}" destId="{A27302AB-5556-4FF5-9E98-5B1502BC7B82}" srcOrd="0" destOrd="0" parTransId="{1E86F4ED-F9E2-4C01-A918-7554A5E4227A}" sibTransId="{41A58BB7-DC85-4F7B-8C61-D51730ABBD0D}"/>
    <dgm:cxn modelId="{79CB8627-9850-4247-830E-CA31D64B4087}" type="presOf" srcId="{AF066C80-737C-4CF4-8052-6334FEB24A8D}" destId="{3C3A993A-1151-4FA2-B61E-587DB7D6158D}" srcOrd="0" destOrd="1" presId="urn:microsoft.com/office/officeart/2005/8/layout/chevron2"/>
    <dgm:cxn modelId="{731FDB2D-518C-4DD0-AFFB-F2EFF5C02068}" type="presOf" srcId="{229D9235-B10D-4C1E-BFDA-31208C99D9C9}" destId="{A78E3BE9-F454-4C8B-AE8B-C6131360A21B}" srcOrd="0" destOrd="1" presId="urn:microsoft.com/office/officeart/2005/8/layout/chevron2"/>
    <dgm:cxn modelId="{3BF3DC5D-F2B9-44E7-9B12-E30E4E713A4E}" srcId="{AD107611-7833-4487-9C33-073F556B7F0A}" destId="{9F8295FD-4CFD-4A92-A8C9-FAD962759BB0}" srcOrd="2" destOrd="0" parTransId="{1E141DF9-7E99-4FE5-AB20-D973DC520B04}" sibTransId="{452DD2E2-05DB-4C23-A02D-17918062AB48}"/>
    <dgm:cxn modelId="{8F111745-A03E-4D3C-A7AC-FB7903D0450D}" srcId="{E41B7144-B4FE-4978-BD4E-8B892FD3BDE5}" destId="{AA94ABAB-C927-4F4E-BA88-80581EF2DC10}" srcOrd="0" destOrd="0" parTransId="{064240B9-C642-40D2-9177-F91A5A95FB84}" sibTransId="{E31FEB72-E23F-4B3A-9FC1-DC5765EBD298}"/>
    <dgm:cxn modelId="{B453C866-52A3-4CAA-9CC0-AA1BBC02EC1C}" srcId="{4C8FF787-8E31-4700-8505-51382E3E15BE}" destId="{E41B7144-B4FE-4978-BD4E-8B892FD3BDE5}" srcOrd="1" destOrd="0" parTransId="{E98C2577-E4D1-4E5C-BAC4-6E6F49925961}" sibTransId="{AE72179A-516C-43FA-BAA4-28398C65F9BB}"/>
    <dgm:cxn modelId="{3FA0E467-7DA5-4F25-A67F-8301B31E7367}" srcId="{E41B7144-B4FE-4978-BD4E-8B892FD3BDE5}" destId="{AF066C80-737C-4CF4-8052-6334FEB24A8D}" srcOrd="1" destOrd="0" parTransId="{00BA0A12-62CD-4619-BDBC-DED9F6AD8EC4}" sibTransId="{15B41A26-7158-4BF4-A938-4C1150054CD3}"/>
    <dgm:cxn modelId="{2A9DDC6D-04C2-409A-8789-ED9E00526F80}" srcId="{AD107611-7833-4487-9C33-073F556B7F0A}" destId="{4188661B-08EE-4247-A317-C7788AA9E3B7}" srcOrd="0" destOrd="0" parTransId="{E28D74AA-4897-4553-B7FB-1DA636AE6C89}" sibTransId="{E1E9504D-5794-4544-BDB9-EC079D8663F8}"/>
    <dgm:cxn modelId="{065E494E-0443-48B6-A1F7-7CB64E9244BC}" type="presOf" srcId="{E41B7144-B4FE-4978-BD4E-8B892FD3BDE5}" destId="{C2A417F9-AA6B-4DE9-A80F-C1EB09F8F1E3}" srcOrd="0" destOrd="0" presId="urn:microsoft.com/office/officeart/2005/8/layout/chevron2"/>
    <dgm:cxn modelId="{8C11764E-A8A8-4AC3-A96C-14A7435E047A}" srcId="{3DB36A98-5755-408C-83B1-10998615C6C9}" destId="{A76B9939-C2E5-4D5C-AB74-24DF0759686B}" srcOrd="2" destOrd="0" parTransId="{23A0B444-36ED-42F7-B6B4-DD1F8BFB821B}" sibTransId="{27A9DC5C-F86C-4C0D-911E-A8C3ECCA2701}"/>
    <dgm:cxn modelId="{2F58AC93-98E4-4BAF-B233-94A47C639AF8}" type="presOf" srcId="{3DB36A98-5755-408C-83B1-10998615C6C9}" destId="{4B520E95-776B-4465-9D54-053C5D928F9E}" srcOrd="0" destOrd="0" presId="urn:microsoft.com/office/officeart/2005/8/layout/chevron2"/>
    <dgm:cxn modelId="{82F54C97-88F0-4720-BBE5-7E9C2017999E}" type="presOf" srcId="{AA94ABAB-C927-4F4E-BA88-80581EF2DC10}" destId="{3C3A993A-1151-4FA2-B61E-587DB7D6158D}" srcOrd="0" destOrd="0" presId="urn:microsoft.com/office/officeart/2005/8/layout/chevron2"/>
    <dgm:cxn modelId="{32D70299-A01F-43ED-9420-D0EB6A731100}" type="presOf" srcId="{4C8FF787-8E31-4700-8505-51382E3E15BE}" destId="{81F6ABCB-EC66-4361-9FBB-854424D94594}" srcOrd="0" destOrd="0" presId="urn:microsoft.com/office/officeart/2005/8/layout/chevron2"/>
    <dgm:cxn modelId="{3E4D9FA9-C7FD-40F6-926C-2D4C82B9B4E7}" type="presOf" srcId="{AD107611-7833-4487-9C33-073F556B7F0A}" destId="{9F2F8D61-99FF-4EA2-8CF4-97BB7EB8AEB5}" srcOrd="0" destOrd="0" presId="urn:microsoft.com/office/officeart/2005/8/layout/chevron2"/>
    <dgm:cxn modelId="{36652EAC-2E71-4F7E-BD58-61213D92F4AA}" type="presOf" srcId="{A76B9939-C2E5-4D5C-AB74-24DF0759686B}" destId="{8938BE31-7B4E-4F1E-A7A2-6E1A3347E6C0}" srcOrd="0" destOrd="2" presId="urn:microsoft.com/office/officeart/2005/8/layout/chevron2"/>
    <dgm:cxn modelId="{1EE076D4-8FB5-4B3E-9678-E3D30EFD8EAB}" type="presOf" srcId="{4188661B-08EE-4247-A317-C7788AA9E3B7}" destId="{A78E3BE9-F454-4C8B-AE8B-C6131360A21B}" srcOrd="0" destOrd="0" presId="urn:microsoft.com/office/officeart/2005/8/layout/chevron2"/>
    <dgm:cxn modelId="{BCD134DA-F08A-4AD6-87C0-00EFF0A623D6}" type="presOf" srcId="{A27302AB-5556-4FF5-9E98-5B1502BC7B82}" destId="{8938BE31-7B4E-4F1E-A7A2-6E1A3347E6C0}" srcOrd="0" destOrd="0" presId="urn:microsoft.com/office/officeart/2005/8/layout/chevron2"/>
    <dgm:cxn modelId="{B886C3E8-1842-4E04-93F8-323BA5FA92B3}" type="presOf" srcId="{C8630507-6ABC-4EAF-82FB-E732AB2096E4}" destId="{3C3A993A-1151-4FA2-B61E-587DB7D6158D}" srcOrd="0" destOrd="2" presId="urn:microsoft.com/office/officeart/2005/8/layout/chevron2"/>
    <dgm:cxn modelId="{CF7D3FF4-0575-4272-B16D-27BB56B081D9}" srcId="{4C8FF787-8E31-4700-8505-51382E3E15BE}" destId="{3DB36A98-5755-408C-83B1-10998615C6C9}" srcOrd="2" destOrd="0" parTransId="{A93E3D48-35C2-4123-9BA3-E17CB782FF84}" sibTransId="{E187DC11-66B4-41AC-BC58-E2528C6D9EE6}"/>
    <dgm:cxn modelId="{1E3CBEFA-7D68-4966-83C1-2127079A7BEB}" srcId="{3DB36A98-5755-408C-83B1-10998615C6C9}" destId="{9E4900D9-9B28-463D-B795-D449C0C1D1DE}" srcOrd="1" destOrd="0" parTransId="{819FAFA8-B21C-4040-9168-C1E4341F79DA}" sibTransId="{0FC4EFB9-49C2-4324-B952-C407C310C96B}"/>
    <dgm:cxn modelId="{A09CB8FD-7C51-4097-B679-9E7CB3680DF2}" srcId="{4C8FF787-8E31-4700-8505-51382E3E15BE}" destId="{AD107611-7833-4487-9C33-073F556B7F0A}" srcOrd="0" destOrd="0" parTransId="{5DAFF823-894E-44A5-85BD-8FFD8465680A}" sibTransId="{37A33DD6-8E1F-48EA-9FA0-1FC97FB7CD07}"/>
    <dgm:cxn modelId="{A8BE211A-DDFD-45A6-B88C-1599B7861DDF}" type="presParOf" srcId="{81F6ABCB-EC66-4361-9FBB-854424D94594}" destId="{8818282E-9F4E-408F-990F-88621C31E2FE}" srcOrd="0" destOrd="0" presId="urn:microsoft.com/office/officeart/2005/8/layout/chevron2"/>
    <dgm:cxn modelId="{82EEEDFA-A1DF-4AEB-BC03-3A8BF7B124EB}" type="presParOf" srcId="{8818282E-9F4E-408F-990F-88621C31E2FE}" destId="{9F2F8D61-99FF-4EA2-8CF4-97BB7EB8AEB5}" srcOrd="0" destOrd="0" presId="urn:microsoft.com/office/officeart/2005/8/layout/chevron2"/>
    <dgm:cxn modelId="{6C78CA74-E5CF-4BE2-A6EC-03747CE05FC5}" type="presParOf" srcId="{8818282E-9F4E-408F-990F-88621C31E2FE}" destId="{A78E3BE9-F454-4C8B-AE8B-C6131360A21B}" srcOrd="1" destOrd="0" presId="urn:microsoft.com/office/officeart/2005/8/layout/chevron2"/>
    <dgm:cxn modelId="{344107BA-46A2-4E01-98A9-0A91A66B7F97}" type="presParOf" srcId="{81F6ABCB-EC66-4361-9FBB-854424D94594}" destId="{48C20396-AFCF-47EA-AA0E-EA9BA87B0C9B}" srcOrd="1" destOrd="0" presId="urn:microsoft.com/office/officeart/2005/8/layout/chevron2"/>
    <dgm:cxn modelId="{1F2404CB-1BB0-408B-AA9D-DE8D5C5AB7F0}" type="presParOf" srcId="{81F6ABCB-EC66-4361-9FBB-854424D94594}" destId="{2D139B8E-55CB-4FA5-808E-1D874D62084A}" srcOrd="2" destOrd="0" presId="urn:microsoft.com/office/officeart/2005/8/layout/chevron2"/>
    <dgm:cxn modelId="{DA80CEC7-8ACE-4FF5-A496-7D355E59FBD6}" type="presParOf" srcId="{2D139B8E-55CB-4FA5-808E-1D874D62084A}" destId="{C2A417F9-AA6B-4DE9-A80F-C1EB09F8F1E3}" srcOrd="0" destOrd="0" presId="urn:microsoft.com/office/officeart/2005/8/layout/chevron2"/>
    <dgm:cxn modelId="{B4F2CF22-C2AA-4614-B42F-5DA4B2F724A8}" type="presParOf" srcId="{2D139B8E-55CB-4FA5-808E-1D874D62084A}" destId="{3C3A993A-1151-4FA2-B61E-587DB7D6158D}" srcOrd="1" destOrd="0" presId="urn:microsoft.com/office/officeart/2005/8/layout/chevron2"/>
    <dgm:cxn modelId="{38A45C55-24E8-4B35-ABD2-32AAA810194B}" type="presParOf" srcId="{81F6ABCB-EC66-4361-9FBB-854424D94594}" destId="{A9510B5F-F558-4D26-903F-B870D8E4C4FB}" srcOrd="3" destOrd="0" presId="urn:microsoft.com/office/officeart/2005/8/layout/chevron2"/>
    <dgm:cxn modelId="{5F1FC30E-183A-4AB7-817C-765DC14322A3}" type="presParOf" srcId="{81F6ABCB-EC66-4361-9FBB-854424D94594}" destId="{15EC5256-41E4-4D41-BBF1-B5DEBC7BD08C}" srcOrd="4" destOrd="0" presId="urn:microsoft.com/office/officeart/2005/8/layout/chevron2"/>
    <dgm:cxn modelId="{F5A3B775-4B1E-4144-BD8A-872B29186C12}" type="presParOf" srcId="{15EC5256-41E4-4D41-BBF1-B5DEBC7BD08C}" destId="{4B520E95-776B-4465-9D54-053C5D928F9E}" srcOrd="0" destOrd="0" presId="urn:microsoft.com/office/officeart/2005/8/layout/chevron2"/>
    <dgm:cxn modelId="{5E237F2A-645B-4050-BEFE-1566A0F7E909}" type="presParOf" srcId="{15EC5256-41E4-4D41-BBF1-B5DEBC7BD08C}" destId="{8938BE31-7B4E-4F1E-A7A2-6E1A3347E6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4DA07-F304-4063-8887-C0F479C1CACD}"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9DEEEF6A-C921-4F37-A7A2-3D53CE706BA1}">
      <dgm:prSet phldrT="[Text]" custT="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dgm:spPr>
      <dgm:t>
        <a:bodyPr/>
        <a:lstStyle/>
        <a:p>
          <a:endParaRPr lang="en-US" sz="2800" dirty="0">
            <a:solidFill>
              <a:schemeClr val="bg2">
                <a:lumMod val="50000"/>
              </a:schemeClr>
            </a:solidFill>
          </a:endParaRPr>
        </a:p>
      </dgm:t>
    </dgm:pt>
    <dgm:pt modelId="{1BC6A987-2612-472F-A3F7-5B5F5D30EAB3}" type="parTrans" cxnId="{7DC2840F-5618-414A-8108-BF2FF409A237}">
      <dgm:prSet/>
      <dgm:spPr/>
      <dgm:t>
        <a:bodyPr/>
        <a:lstStyle/>
        <a:p>
          <a:endParaRPr lang="en-US" sz="2800"/>
        </a:p>
      </dgm:t>
    </dgm:pt>
    <dgm:pt modelId="{845C59C3-D8ED-4FD2-948D-65C2BC21F8DF}" type="sibTrans" cxnId="{7DC2840F-5618-414A-8108-BF2FF409A237}">
      <dgm:prSet/>
      <dgm:spPr/>
      <dgm:t>
        <a:bodyPr/>
        <a:lstStyle/>
        <a:p>
          <a:endParaRPr lang="en-US" sz="2800"/>
        </a:p>
      </dgm:t>
    </dgm:pt>
    <dgm:pt modelId="{6DA19630-6E09-4097-9D78-3F20CB2062F4}">
      <dgm:prSet phldrT="[Text]" custT="1"/>
      <dgm:spPr/>
      <dgm:t>
        <a:bodyPr/>
        <a:lstStyle/>
        <a:p>
          <a:pPr algn="ctr">
            <a:lnSpc>
              <a:spcPct val="100000"/>
            </a:lnSpc>
            <a:spcAft>
              <a:spcPts val="0"/>
            </a:spcAft>
            <a:buNone/>
          </a:pPr>
          <a:endParaRPr lang="en-US" sz="2800" dirty="0"/>
        </a:p>
        <a:p>
          <a:pPr algn="ctr">
            <a:lnSpc>
              <a:spcPct val="100000"/>
            </a:lnSpc>
            <a:spcAft>
              <a:spcPts val="0"/>
            </a:spcAft>
            <a:buNone/>
          </a:pPr>
          <a:r>
            <a:rPr lang="en-US" sz="2800" b="1" dirty="0"/>
            <a:t>GDG Announced 27 May</a:t>
          </a:r>
        </a:p>
        <a:p>
          <a:pPr algn="l">
            <a:lnSpc>
              <a:spcPct val="100000"/>
            </a:lnSpc>
            <a:spcAft>
              <a:spcPts val="0"/>
            </a:spcAft>
            <a:buFont typeface="+mj-lt"/>
            <a:buNone/>
          </a:pPr>
          <a:r>
            <a:rPr lang="en-US" sz="2400" dirty="0"/>
            <a:t>	Women</a:t>
          </a:r>
        </a:p>
        <a:p>
          <a:pPr algn="l">
            <a:lnSpc>
              <a:spcPct val="100000"/>
            </a:lnSpc>
            <a:spcAft>
              <a:spcPts val="0"/>
            </a:spcAft>
            <a:buFont typeface="Wingdings" panose="05000000000000000000" pitchFamily="2" charset="2"/>
            <a:buChar char="§"/>
          </a:pPr>
          <a:r>
            <a:rPr lang="en-US" sz="2400" dirty="0"/>
            <a:t>	Community</a:t>
          </a:r>
        </a:p>
        <a:p>
          <a:pPr algn="l">
            <a:lnSpc>
              <a:spcPct val="100000"/>
            </a:lnSpc>
            <a:spcAft>
              <a:spcPts val="0"/>
            </a:spcAft>
            <a:buFont typeface="Wingdings" panose="05000000000000000000" pitchFamily="2" charset="2"/>
            <a:buChar char="§"/>
          </a:pPr>
          <a:r>
            <a:rPr lang="en-US" sz="2400" dirty="0"/>
            <a:t>	Implementers</a:t>
          </a:r>
        </a:p>
        <a:p>
          <a:pPr algn="l">
            <a:lnSpc>
              <a:spcPct val="100000"/>
            </a:lnSpc>
            <a:spcAft>
              <a:spcPts val="0"/>
            </a:spcAft>
            <a:buFont typeface="Wingdings" panose="05000000000000000000" pitchFamily="2" charset="2"/>
            <a:buChar char="§"/>
          </a:pPr>
          <a:r>
            <a:rPr lang="en-US" sz="2400" dirty="0"/>
            <a:t>	Africa</a:t>
          </a:r>
        </a:p>
      </dgm:t>
    </dgm:pt>
    <dgm:pt modelId="{00FBE173-0966-4857-8246-9840741A1A57}" type="parTrans" cxnId="{6D979721-344D-41EB-A413-8C7EE0C4000A}">
      <dgm:prSet/>
      <dgm:spPr/>
      <dgm:t>
        <a:bodyPr/>
        <a:lstStyle/>
        <a:p>
          <a:endParaRPr lang="en-US" sz="2800"/>
        </a:p>
      </dgm:t>
    </dgm:pt>
    <dgm:pt modelId="{540DF300-CEE8-46F6-B357-C35FA8824064}" type="sibTrans" cxnId="{6D979721-344D-41EB-A413-8C7EE0C4000A}">
      <dgm:prSet/>
      <dgm:spPr/>
      <dgm:t>
        <a:bodyPr/>
        <a:lstStyle/>
        <a:p>
          <a:endParaRPr lang="en-US" sz="2800"/>
        </a:p>
      </dgm:t>
    </dgm:pt>
    <dgm:pt modelId="{3E881F00-778F-4C04-9721-E719B1A0E772}">
      <dgm:prSet phldrT="[Text]" custT="1"/>
      <dgm:spPr/>
      <dgm:t>
        <a:bodyPr/>
        <a:lstStyle/>
        <a:p>
          <a:pPr algn="l">
            <a:lnSpc>
              <a:spcPct val="100000"/>
            </a:lnSpc>
            <a:spcAft>
              <a:spcPts val="0"/>
            </a:spcAft>
          </a:pPr>
          <a:endParaRPr lang="en-US" sz="2800" dirty="0"/>
        </a:p>
        <a:p>
          <a:pPr algn="l">
            <a:lnSpc>
              <a:spcPct val="100000"/>
            </a:lnSpc>
            <a:spcAft>
              <a:spcPts val="0"/>
            </a:spcAft>
          </a:pPr>
          <a:endParaRPr lang="en-US" sz="2000" dirty="0"/>
        </a:p>
        <a:p>
          <a:pPr algn="l">
            <a:lnSpc>
              <a:spcPct val="100000"/>
            </a:lnSpc>
            <a:spcAft>
              <a:spcPts val="0"/>
            </a:spcAft>
          </a:pPr>
          <a:r>
            <a:rPr lang="en-US" sz="2800" b="1" dirty="0"/>
            <a:t>GRADE including ECHO  </a:t>
          </a:r>
          <a:r>
            <a:rPr lang="en-US" sz="2800" dirty="0"/>
            <a:t>	</a:t>
          </a:r>
          <a:r>
            <a:rPr lang="en-GB" sz="2400" b="0" i="0" u="none" dirty="0"/>
            <a:t>Quality of evidence</a:t>
          </a:r>
        </a:p>
        <a:p>
          <a:pPr algn="l">
            <a:lnSpc>
              <a:spcPct val="100000"/>
            </a:lnSpc>
            <a:spcAft>
              <a:spcPts val="0"/>
            </a:spcAft>
          </a:pPr>
          <a:r>
            <a:rPr lang="en-GB" sz="2400" b="0" i="0" u="none" dirty="0"/>
            <a:t>	Benefits &amp; harms</a:t>
          </a:r>
        </a:p>
        <a:p>
          <a:pPr algn="l">
            <a:lnSpc>
              <a:spcPct val="100000"/>
            </a:lnSpc>
            <a:spcAft>
              <a:spcPts val="0"/>
            </a:spcAft>
          </a:pPr>
          <a:r>
            <a:rPr lang="en-GB" sz="2400" b="0" i="0" u="none" dirty="0"/>
            <a:t>	Values</a:t>
          </a:r>
          <a:r>
            <a:rPr lang="en-GB" sz="2400" b="0" i="0" u="none" baseline="0" dirty="0"/>
            <a:t> &amp; preferences</a:t>
          </a:r>
          <a:endParaRPr lang="en-GB" sz="2400" b="0" i="0" u="none" dirty="0"/>
        </a:p>
        <a:p>
          <a:pPr algn="l">
            <a:lnSpc>
              <a:spcPct val="100000"/>
            </a:lnSpc>
            <a:spcAft>
              <a:spcPts val="0"/>
            </a:spcAft>
          </a:pPr>
          <a:r>
            <a:rPr lang="en-GB" sz="2400" b="0" i="0" u="none" dirty="0"/>
            <a:t>	Priority of the problem</a:t>
          </a:r>
        </a:p>
        <a:p>
          <a:pPr algn="l">
            <a:lnSpc>
              <a:spcPct val="100000"/>
            </a:lnSpc>
            <a:spcAft>
              <a:spcPts val="0"/>
            </a:spcAft>
          </a:pPr>
          <a:r>
            <a:rPr lang="en-US" sz="2400" b="0" i="0" u="none" dirty="0"/>
            <a:t>	</a:t>
          </a:r>
          <a:r>
            <a:rPr lang="en-GB" sz="2400" b="0" i="0" u="none" dirty="0"/>
            <a:t>Equity</a:t>
          </a:r>
          <a:r>
            <a:rPr lang="en-GB" sz="2400" b="0" i="0" u="none" baseline="0" dirty="0"/>
            <a:t> &amp; human rights</a:t>
          </a:r>
          <a:endParaRPr lang="en-GB" sz="2400" b="0" i="0" u="none" dirty="0"/>
        </a:p>
        <a:p>
          <a:pPr algn="l">
            <a:lnSpc>
              <a:spcPct val="100000"/>
            </a:lnSpc>
            <a:spcAft>
              <a:spcPts val="0"/>
            </a:spcAft>
          </a:pPr>
          <a:r>
            <a:rPr lang="en-GB" sz="2400" b="0" i="0" u="none" dirty="0"/>
            <a:t>	Feasibility</a:t>
          </a:r>
          <a:endParaRPr lang="en-US" sz="2400" dirty="0"/>
        </a:p>
      </dgm:t>
    </dgm:pt>
    <dgm:pt modelId="{3D341B80-DAAC-4F28-844B-320D95F1BDF2}" type="parTrans" cxnId="{00CAB9D9-B8B6-4331-ABCA-226BB06F3025}">
      <dgm:prSet/>
      <dgm:spPr/>
      <dgm:t>
        <a:bodyPr/>
        <a:lstStyle/>
        <a:p>
          <a:endParaRPr lang="en-US" sz="2800"/>
        </a:p>
      </dgm:t>
    </dgm:pt>
    <dgm:pt modelId="{456ABAF6-CC03-44B3-9EBF-649FC4B639D9}" type="sibTrans" cxnId="{00CAB9D9-B8B6-4331-ABCA-226BB06F3025}">
      <dgm:prSet/>
      <dgm:spPr/>
      <dgm:t>
        <a:bodyPr/>
        <a:lstStyle/>
        <a:p>
          <a:endParaRPr lang="en-US" sz="2800"/>
        </a:p>
      </dgm:t>
    </dgm:pt>
    <dgm:pt modelId="{731E8968-29BC-4723-A47F-6053A502EB0E}">
      <dgm:prSet phldrT="[Text]" custT="1"/>
      <dgm:spPr/>
      <dgm:t>
        <a:bodyPr/>
        <a:lstStyle/>
        <a:p>
          <a:pPr algn="l">
            <a:spcAft>
              <a:spcPct val="35000"/>
            </a:spcAft>
          </a:pPr>
          <a:r>
            <a:rPr lang="en-US" sz="2800" b="1" dirty="0"/>
            <a:t>Post GDG Process</a:t>
          </a:r>
        </a:p>
        <a:p>
          <a:pPr algn="l">
            <a:spcAft>
              <a:spcPts val="0"/>
            </a:spcAft>
          </a:pPr>
          <a:r>
            <a:rPr lang="en-US" sz="2400" dirty="0"/>
            <a:t>Draft revised guidance</a:t>
          </a:r>
        </a:p>
        <a:p>
          <a:pPr algn="l">
            <a:spcAft>
              <a:spcPts val="0"/>
            </a:spcAft>
          </a:pPr>
          <a:r>
            <a:rPr lang="en-US" sz="2400" dirty="0"/>
            <a:t>GDG and external review</a:t>
          </a:r>
        </a:p>
        <a:p>
          <a:pPr algn="l">
            <a:spcAft>
              <a:spcPts val="0"/>
            </a:spcAft>
          </a:pPr>
          <a:r>
            <a:rPr lang="en-US" sz="2400" dirty="0"/>
            <a:t>Consolidation &amp; final preparation </a:t>
          </a:r>
        </a:p>
        <a:p>
          <a:pPr algn="l">
            <a:spcAft>
              <a:spcPts val="0"/>
            </a:spcAft>
          </a:pPr>
          <a:r>
            <a:rPr lang="en-US" sz="2400" dirty="0"/>
            <a:t>Submission for GRC approval</a:t>
          </a:r>
        </a:p>
        <a:p>
          <a:pPr algn="l">
            <a:spcAft>
              <a:spcPts val="0"/>
            </a:spcAft>
          </a:pPr>
          <a:r>
            <a:rPr lang="en-US" sz="2400" dirty="0"/>
            <a:t>Editing and layout </a:t>
          </a:r>
        </a:p>
        <a:p>
          <a:pPr algn="l">
            <a:spcAft>
              <a:spcPts val="0"/>
            </a:spcAft>
          </a:pPr>
          <a:r>
            <a:rPr lang="en-US" sz="2400" dirty="0"/>
            <a:t>Release and Dissemination</a:t>
          </a:r>
        </a:p>
        <a:p>
          <a:pPr algn="l">
            <a:spcAft>
              <a:spcPts val="0"/>
            </a:spcAft>
          </a:pPr>
          <a:endParaRPr lang="en-US" sz="2400" dirty="0"/>
        </a:p>
        <a:p>
          <a:pPr algn="l">
            <a:spcAft>
              <a:spcPts val="0"/>
            </a:spcAft>
          </a:pPr>
          <a:endParaRPr lang="en-US" sz="2400" dirty="0"/>
        </a:p>
      </dgm:t>
    </dgm:pt>
    <dgm:pt modelId="{C367A59A-4952-468F-AFBB-AD256CCD49BF}" type="parTrans" cxnId="{A957D4B8-C8E2-4DD9-8104-5A3176F1A3A5}">
      <dgm:prSet/>
      <dgm:spPr/>
      <dgm:t>
        <a:bodyPr/>
        <a:lstStyle/>
        <a:p>
          <a:endParaRPr lang="en-US" sz="2800"/>
        </a:p>
      </dgm:t>
    </dgm:pt>
    <dgm:pt modelId="{730F217C-1BDA-4F64-A35B-9CC7FF8E83DF}" type="sibTrans" cxnId="{A957D4B8-C8E2-4DD9-8104-5A3176F1A3A5}">
      <dgm:prSet/>
      <dgm:spPr/>
      <dgm:t>
        <a:bodyPr/>
        <a:lstStyle/>
        <a:p>
          <a:endParaRPr lang="en-US" sz="2800"/>
        </a:p>
      </dgm:t>
    </dgm:pt>
    <dgm:pt modelId="{A55EFAB9-6E31-46AA-9737-2B233AB50BAA}">
      <dgm:prSet phldrT="[Text]" custT="1"/>
      <dgm:spPr/>
      <dgm:t>
        <a:bodyPr/>
        <a:lstStyle/>
        <a:p>
          <a:r>
            <a:rPr lang="en-US" sz="2800" b="1" dirty="0"/>
            <a:t>       GDG meeting 29-31 July </a:t>
          </a:r>
          <a:r>
            <a:rPr lang="en-US" sz="2400" dirty="0"/>
            <a:t>Contraceptive eligibility for women at High risk of HIV infection: All hormonal methods and intra-uterine devices</a:t>
          </a:r>
        </a:p>
        <a:p>
          <a:endParaRPr lang="en-US" sz="2400" dirty="0"/>
        </a:p>
        <a:p>
          <a:endParaRPr lang="en-US" sz="2400" dirty="0"/>
        </a:p>
      </dgm:t>
    </dgm:pt>
    <dgm:pt modelId="{743B8243-081D-4981-85C1-F13C6CE4885E}" type="parTrans" cxnId="{06BACB27-89DC-49D4-B16C-A13EA62FE1F4}">
      <dgm:prSet/>
      <dgm:spPr/>
      <dgm:t>
        <a:bodyPr/>
        <a:lstStyle/>
        <a:p>
          <a:endParaRPr lang="en-US" sz="2800"/>
        </a:p>
      </dgm:t>
    </dgm:pt>
    <dgm:pt modelId="{D6878066-D77F-4B37-8FE1-8D4FFFBAD5FF}" type="sibTrans" cxnId="{06BACB27-89DC-49D4-B16C-A13EA62FE1F4}">
      <dgm:prSet/>
      <dgm:spPr/>
      <dgm:t>
        <a:bodyPr/>
        <a:lstStyle/>
        <a:p>
          <a:endParaRPr lang="en-US" sz="2800"/>
        </a:p>
      </dgm:t>
    </dgm:pt>
    <dgm:pt modelId="{F150DB76-D887-4483-B69A-E3E1452504EF}" type="pres">
      <dgm:prSet presAssocID="{13F4DA07-F304-4063-8887-C0F479C1CACD}" presName="diagram" presStyleCnt="0">
        <dgm:presLayoutVars>
          <dgm:chMax val="1"/>
          <dgm:dir/>
          <dgm:animLvl val="ctr"/>
          <dgm:resizeHandles val="exact"/>
        </dgm:presLayoutVars>
      </dgm:prSet>
      <dgm:spPr/>
    </dgm:pt>
    <dgm:pt modelId="{2E6DC617-A2BD-45C6-B7AC-3569BE4333CF}" type="pres">
      <dgm:prSet presAssocID="{13F4DA07-F304-4063-8887-C0F479C1CACD}" presName="matrix" presStyleCnt="0"/>
      <dgm:spPr/>
    </dgm:pt>
    <dgm:pt modelId="{FB7D8B2F-159C-4216-BCEE-4AAF0F3CE484}" type="pres">
      <dgm:prSet presAssocID="{13F4DA07-F304-4063-8887-C0F479C1CACD}" presName="tile1" presStyleLbl="node1" presStyleIdx="0" presStyleCnt="4"/>
      <dgm:spPr/>
    </dgm:pt>
    <dgm:pt modelId="{2DD491AA-C065-4821-ACA5-665CD30FE684}" type="pres">
      <dgm:prSet presAssocID="{13F4DA07-F304-4063-8887-C0F479C1CACD}" presName="tile1text" presStyleLbl="node1" presStyleIdx="0" presStyleCnt="4">
        <dgm:presLayoutVars>
          <dgm:chMax val="0"/>
          <dgm:chPref val="0"/>
          <dgm:bulletEnabled val="1"/>
        </dgm:presLayoutVars>
      </dgm:prSet>
      <dgm:spPr/>
    </dgm:pt>
    <dgm:pt modelId="{B275F452-DCB1-4054-B0BA-936BEFFCD734}" type="pres">
      <dgm:prSet presAssocID="{13F4DA07-F304-4063-8887-C0F479C1CACD}" presName="tile2" presStyleLbl="node1" presStyleIdx="1" presStyleCnt="4" custLinFactNeighborY="-6304"/>
      <dgm:spPr/>
    </dgm:pt>
    <dgm:pt modelId="{C9331464-A650-4E25-ABB9-DA17D2D3C082}" type="pres">
      <dgm:prSet presAssocID="{13F4DA07-F304-4063-8887-C0F479C1CACD}" presName="tile2text" presStyleLbl="node1" presStyleIdx="1" presStyleCnt="4">
        <dgm:presLayoutVars>
          <dgm:chMax val="0"/>
          <dgm:chPref val="0"/>
          <dgm:bulletEnabled val="1"/>
        </dgm:presLayoutVars>
      </dgm:prSet>
      <dgm:spPr/>
    </dgm:pt>
    <dgm:pt modelId="{C1EC5FC1-02A3-4232-9DF1-D31087119041}" type="pres">
      <dgm:prSet presAssocID="{13F4DA07-F304-4063-8887-C0F479C1CACD}" presName="tile3" presStyleLbl="node1" presStyleIdx="2" presStyleCnt="4"/>
      <dgm:spPr/>
    </dgm:pt>
    <dgm:pt modelId="{3C2D313B-B498-49F1-9D77-6BFF37D60658}" type="pres">
      <dgm:prSet presAssocID="{13F4DA07-F304-4063-8887-C0F479C1CACD}" presName="tile3text" presStyleLbl="node1" presStyleIdx="2" presStyleCnt="4">
        <dgm:presLayoutVars>
          <dgm:chMax val="0"/>
          <dgm:chPref val="0"/>
          <dgm:bulletEnabled val="1"/>
        </dgm:presLayoutVars>
      </dgm:prSet>
      <dgm:spPr/>
    </dgm:pt>
    <dgm:pt modelId="{93182BD5-B181-4F08-B427-3F3457D40955}" type="pres">
      <dgm:prSet presAssocID="{13F4DA07-F304-4063-8887-C0F479C1CACD}" presName="tile4" presStyleLbl="node1" presStyleIdx="3" presStyleCnt="4"/>
      <dgm:spPr/>
    </dgm:pt>
    <dgm:pt modelId="{0D26D4D4-AE9D-41BF-A904-F02C01B7EB18}" type="pres">
      <dgm:prSet presAssocID="{13F4DA07-F304-4063-8887-C0F479C1CACD}" presName="tile4text" presStyleLbl="node1" presStyleIdx="3" presStyleCnt="4">
        <dgm:presLayoutVars>
          <dgm:chMax val="0"/>
          <dgm:chPref val="0"/>
          <dgm:bulletEnabled val="1"/>
        </dgm:presLayoutVars>
      </dgm:prSet>
      <dgm:spPr/>
    </dgm:pt>
    <dgm:pt modelId="{0A1DFC66-C6B6-40E5-BC45-EAF9A353E0F4}" type="pres">
      <dgm:prSet presAssocID="{13F4DA07-F304-4063-8887-C0F479C1CACD}" presName="centerTile" presStyleLbl="fgShp" presStyleIdx="0" presStyleCnt="1" custAng="0" custScaleX="52499" custScaleY="110003">
        <dgm:presLayoutVars>
          <dgm:chMax val="0"/>
          <dgm:chPref val="0"/>
        </dgm:presLayoutVars>
      </dgm:prSet>
      <dgm:spPr/>
    </dgm:pt>
  </dgm:ptLst>
  <dgm:cxnLst>
    <dgm:cxn modelId="{7DC2840F-5618-414A-8108-BF2FF409A237}" srcId="{13F4DA07-F304-4063-8887-C0F479C1CACD}" destId="{9DEEEF6A-C921-4F37-A7A2-3D53CE706BA1}" srcOrd="0" destOrd="0" parTransId="{1BC6A987-2612-472F-A3F7-5B5F5D30EAB3}" sibTransId="{845C59C3-D8ED-4FD2-948D-65C2BC21F8DF}"/>
    <dgm:cxn modelId="{5A31A414-47B2-4A8C-A2F8-4453075992B4}" type="presOf" srcId="{6DA19630-6E09-4097-9D78-3F20CB2062F4}" destId="{2DD491AA-C065-4821-ACA5-665CD30FE684}" srcOrd="1" destOrd="0" presId="urn:microsoft.com/office/officeart/2005/8/layout/matrix1"/>
    <dgm:cxn modelId="{6D979721-344D-41EB-A413-8C7EE0C4000A}" srcId="{9DEEEF6A-C921-4F37-A7A2-3D53CE706BA1}" destId="{6DA19630-6E09-4097-9D78-3F20CB2062F4}" srcOrd="0" destOrd="0" parTransId="{00FBE173-0966-4857-8246-9840741A1A57}" sibTransId="{540DF300-CEE8-46F6-B357-C35FA8824064}"/>
    <dgm:cxn modelId="{06BACB27-89DC-49D4-B16C-A13EA62FE1F4}" srcId="{9DEEEF6A-C921-4F37-A7A2-3D53CE706BA1}" destId="{A55EFAB9-6E31-46AA-9737-2B233AB50BAA}" srcOrd="3" destOrd="0" parTransId="{743B8243-081D-4981-85C1-F13C6CE4885E}" sibTransId="{D6878066-D77F-4B37-8FE1-8D4FFFBAD5FF}"/>
    <dgm:cxn modelId="{6E50A265-F891-4192-9760-F66B614BF627}" type="presOf" srcId="{3E881F00-778F-4C04-9721-E719B1A0E772}" destId="{C9331464-A650-4E25-ABB9-DA17D2D3C082}" srcOrd="1" destOrd="0" presId="urn:microsoft.com/office/officeart/2005/8/layout/matrix1"/>
    <dgm:cxn modelId="{4106006E-F217-483C-B7F2-F361A1EA7604}" type="presOf" srcId="{A55EFAB9-6E31-46AA-9737-2B233AB50BAA}" destId="{93182BD5-B181-4F08-B427-3F3457D40955}" srcOrd="0" destOrd="0" presId="urn:microsoft.com/office/officeart/2005/8/layout/matrix1"/>
    <dgm:cxn modelId="{49D0E46F-2DF4-4FA9-B61D-0ABD991AEDC2}" type="presOf" srcId="{3E881F00-778F-4C04-9721-E719B1A0E772}" destId="{B275F452-DCB1-4054-B0BA-936BEFFCD734}" srcOrd="0" destOrd="0" presId="urn:microsoft.com/office/officeart/2005/8/layout/matrix1"/>
    <dgm:cxn modelId="{C4CDE09B-2C3D-478B-A23E-3E7978B42088}" type="presOf" srcId="{731E8968-29BC-4723-A47F-6053A502EB0E}" destId="{C1EC5FC1-02A3-4232-9DF1-D31087119041}" srcOrd="0" destOrd="0" presId="urn:microsoft.com/office/officeart/2005/8/layout/matrix1"/>
    <dgm:cxn modelId="{63D32CAC-9E8F-4C5B-B927-49960FE0F290}" type="presOf" srcId="{6DA19630-6E09-4097-9D78-3F20CB2062F4}" destId="{FB7D8B2F-159C-4216-BCEE-4AAF0F3CE484}" srcOrd="0" destOrd="0" presId="urn:microsoft.com/office/officeart/2005/8/layout/matrix1"/>
    <dgm:cxn modelId="{1E45FAB6-E506-44AB-BF94-DCFAB83E0EEA}" type="presOf" srcId="{A55EFAB9-6E31-46AA-9737-2B233AB50BAA}" destId="{0D26D4D4-AE9D-41BF-A904-F02C01B7EB18}" srcOrd="1" destOrd="0" presId="urn:microsoft.com/office/officeart/2005/8/layout/matrix1"/>
    <dgm:cxn modelId="{A957D4B8-C8E2-4DD9-8104-5A3176F1A3A5}" srcId="{9DEEEF6A-C921-4F37-A7A2-3D53CE706BA1}" destId="{731E8968-29BC-4723-A47F-6053A502EB0E}" srcOrd="2" destOrd="0" parTransId="{C367A59A-4952-468F-AFBB-AD256CCD49BF}" sibTransId="{730F217C-1BDA-4F64-A35B-9CC7FF8E83DF}"/>
    <dgm:cxn modelId="{12CA3AD5-989C-4215-8C96-6F2654902B00}" type="presOf" srcId="{731E8968-29BC-4723-A47F-6053A502EB0E}" destId="{3C2D313B-B498-49F1-9D77-6BFF37D60658}" srcOrd="1" destOrd="0" presId="urn:microsoft.com/office/officeart/2005/8/layout/matrix1"/>
    <dgm:cxn modelId="{00CAB9D9-B8B6-4331-ABCA-226BB06F3025}" srcId="{9DEEEF6A-C921-4F37-A7A2-3D53CE706BA1}" destId="{3E881F00-778F-4C04-9721-E719B1A0E772}" srcOrd="1" destOrd="0" parTransId="{3D341B80-DAAC-4F28-844B-320D95F1BDF2}" sibTransId="{456ABAF6-CC03-44B3-9EBF-649FC4B639D9}"/>
    <dgm:cxn modelId="{B8CB40E2-1073-4810-A0DB-944F01036668}" type="presOf" srcId="{13F4DA07-F304-4063-8887-C0F479C1CACD}" destId="{F150DB76-D887-4483-B69A-E3E1452504EF}" srcOrd="0" destOrd="0" presId="urn:microsoft.com/office/officeart/2005/8/layout/matrix1"/>
    <dgm:cxn modelId="{F9485FE7-D6A4-48DF-91FB-21D99D8BE0D3}" type="presOf" srcId="{9DEEEF6A-C921-4F37-A7A2-3D53CE706BA1}" destId="{0A1DFC66-C6B6-40E5-BC45-EAF9A353E0F4}" srcOrd="0" destOrd="0" presId="urn:microsoft.com/office/officeart/2005/8/layout/matrix1"/>
    <dgm:cxn modelId="{E9ADCCC4-B8DF-4BB2-9822-CDA6A0453F24}" type="presParOf" srcId="{F150DB76-D887-4483-B69A-E3E1452504EF}" destId="{2E6DC617-A2BD-45C6-B7AC-3569BE4333CF}" srcOrd="0" destOrd="0" presId="urn:microsoft.com/office/officeart/2005/8/layout/matrix1"/>
    <dgm:cxn modelId="{F04E9D5D-12F0-48F0-B7C1-8911D62E8EB1}" type="presParOf" srcId="{2E6DC617-A2BD-45C6-B7AC-3569BE4333CF}" destId="{FB7D8B2F-159C-4216-BCEE-4AAF0F3CE484}" srcOrd="0" destOrd="0" presId="urn:microsoft.com/office/officeart/2005/8/layout/matrix1"/>
    <dgm:cxn modelId="{1F7DCED8-8D0A-4E65-94BD-45E2BF294D77}" type="presParOf" srcId="{2E6DC617-A2BD-45C6-B7AC-3569BE4333CF}" destId="{2DD491AA-C065-4821-ACA5-665CD30FE684}" srcOrd="1" destOrd="0" presId="urn:microsoft.com/office/officeart/2005/8/layout/matrix1"/>
    <dgm:cxn modelId="{98917C3E-B89F-40E5-80C3-B5255799DD9C}" type="presParOf" srcId="{2E6DC617-A2BD-45C6-B7AC-3569BE4333CF}" destId="{B275F452-DCB1-4054-B0BA-936BEFFCD734}" srcOrd="2" destOrd="0" presId="urn:microsoft.com/office/officeart/2005/8/layout/matrix1"/>
    <dgm:cxn modelId="{FD1DE455-9017-4E5F-A7D3-88521B6DBF24}" type="presParOf" srcId="{2E6DC617-A2BD-45C6-B7AC-3569BE4333CF}" destId="{C9331464-A650-4E25-ABB9-DA17D2D3C082}" srcOrd="3" destOrd="0" presId="urn:microsoft.com/office/officeart/2005/8/layout/matrix1"/>
    <dgm:cxn modelId="{D99E220A-0A00-4883-863E-2460EBF1669C}" type="presParOf" srcId="{2E6DC617-A2BD-45C6-B7AC-3569BE4333CF}" destId="{C1EC5FC1-02A3-4232-9DF1-D31087119041}" srcOrd="4" destOrd="0" presId="urn:microsoft.com/office/officeart/2005/8/layout/matrix1"/>
    <dgm:cxn modelId="{E254BA73-A0F7-4AA8-A939-6F1DC205323B}" type="presParOf" srcId="{2E6DC617-A2BD-45C6-B7AC-3569BE4333CF}" destId="{3C2D313B-B498-49F1-9D77-6BFF37D60658}" srcOrd="5" destOrd="0" presId="urn:microsoft.com/office/officeart/2005/8/layout/matrix1"/>
    <dgm:cxn modelId="{E95EB22A-B4DA-46C2-91EB-2898CC6BD410}" type="presParOf" srcId="{2E6DC617-A2BD-45C6-B7AC-3569BE4333CF}" destId="{93182BD5-B181-4F08-B427-3F3457D40955}" srcOrd="6" destOrd="0" presId="urn:microsoft.com/office/officeart/2005/8/layout/matrix1"/>
    <dgm:cxn modelId="{9D017484-E819-4495-9355-DEE802E3CF96}" type="presParOf" srcId="{2E6DC617-A2BD-45C6-B7AC-3569BE4333CF}" destId="{0D26D4D4-AE9D-41BF-A904-F02C01B7EB18}" srcOrd="7" destOrd="0" presId="urn:microsoft.com/office/officeart/2005/8/layout/matrix1"/>
    <dgm:cxn modelId="{56269897-83C7-4316-B219-A50EE478B3A0}" type="presParOf" srcId="{F150DB76-D887-4483-B69A-E3E1452504EF}" destId="{0A1DFC66-C6B6-40E5-BC45-EAF9A353E0F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F8D61-99FF-4EA2-8CF4-97BB7EB8AEB5}">
      <dsp:nvSpPr>
        <dsp:cNvPr id="0" name=""/>
        <dsp:cNvSpPr/>
      </dsp:nvSpPr>
      <dsp:spPr>
        <a:xfrm rot="5400000">
          <a:off x="-309113" y="310768"/>
          <a:ext cx="2060755" cy="1442528"/>
        </a:xfrm>
        <a:prstGeom prst="chevron">
          <a:avLst/>
        </a:prstGeom>
        <a:solidFill>
          <a:schemeClr val="tx2">
            <a:lumMod val="75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90000"/>
            </a:lnSpc>
            <a:spcBef>
              <a:spcPct val="0"/>
            </a:spcBef>
            <a:spcAft>
              <a:spcPct val="35000"/>
            </a:spcAft>
            <a:buNone/>
          </a:pPr>
          <a:r>
            <a:rPr lang="en-GB" sz="2000" kern="1200" dirty="0"/>
            <a:t>Evidence Synthesis</a:t>
          </a:r>
        </a:p>
      </dsp:txBody>
      <dsp:txXfrm rot="-5400000">
        <a:off x="1" y="722918"/>
        <a:ext cx="1442528" cy="618227"/>
      </dsp:txXfrm>
    </dsp:sp>
    <dsp:sp modelId="{A78E3BE9-F454-4C8B-AE8B-C6131360A21B}">
      <dsp:nvSpPr>
        <dsp:cNvPr id="0" name=""/>
        <dsp:cNvSpPr/>
      </dsp:nvSpPr>
      <dsp:spPr>
        <a:xfrm rot="5400000">
          <a:off x="4569766" y="-3125583"/>
          <a:ext cx="1339490" cy="759396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solidFill>
                <a:schemeClr val="tx2">
                  <a:lumMod val="75000"/>
                </a:schemeClr>
              </a:solidFill>
            </a:rPr>
            <a:t>Values and Preferences</a:t>
          </a: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Additional studies after 2016 review</a:t>
          </a:r>
          <a:endParaRPr lang="en-GB" sz="2400" kern="1200" dirty="0">
            <a:solidFill>
              <a:schemeClr val="tx2">
                <a:lumMod val="75000"/>
              </a:schemeClr>
            </a:solidFill>
          </a:endParaRPr>
        </a:p>
        <a:p>
          <a:pPr marL="228600" lvl="1" indent="-228600" algn="l" defTabSz="1066800">
            <a:lnSpc>
              <a:spcPct val="90000"/>
            </a:lnSpc>
            <a:spcBef>
              <a:spcPct val="0"/>
            </a:spcBef>
            <a:spcAft>
              <a:spcPct val="15000"/>
            </a:spcAft>
            <a:buChar char="•"/>
          </a:pPr>
          <a:r>
            <a:rPr lang="en-US" sz="2400" kern="1200" dirty="0">
              <a:solidFill>
                <a:schemeClr val="tx2">
                  <a:lumMod val="75000"/>
                </a:schemeClr>
              </a:solidFill>
            </a:rPr>
            <a:t>What does ECHO study add to the current evidence</a:t>
          </a:r>
          <a:endParaRPr lang="en-GB" sz="2400" kern="1200" dirty="0">
            <a:solidFill>
              <a:schemeClr val="tx2">
                <a:lumMod val="75000"/>
              </a:schemeClr>
            </a:solidFill>
          </a:endParaRPr>
        </a:p>
      </dsp:txBody>
      <dsp:txXfrm rot="-5400000">
        <a:off x="1442528" y="67044"/>
        <a:ext cx="7528578" cy="1208712"/>
      </dsp:txXfrm>
    </dsp:sp>
    <dsp:sp modelId="{C2A417F9-AA6B-4DE9-A80F-C1EB09F8F1E3}">
      <dsp:nvSpPr>
        <dsp:cNvPr id="0" name=""/>
        <dsp:cNvSpPr/>
      </dsp:nvSpPr>
      <dsp:spPr>
        <a:xfrm rot="5400000">
          <a:off x="-309113" y="2181367"/>
          <a:ext cx="2060755" cy="1442528"/>
        </a:xfrm>
        <a:prstGeom prst="chevron">
          <a:avLst/>
        </a:prstGeom>
        <a:solidFill>
          <a:schemeClr val="accent3">
            <a:lumMod val="7500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90000"/>
            </a:lnSpc>
            <a:spcBef>
              <a:spcPct val="0"/>
            </a:spcBef>
            <a:spcAft>
              <a:spcPct val="35000"/>
            </a:spcAft>
            <a:buNone/>
          </a:pPr>
          <a:r>
            <a:rPr lang="en-GB" sz="2000" kern="1200" dirty="0"/>
            <a:t>Guideline development</a:t>
          </a:r>
        </a:p>
      </dsp:txBody>
      <dsp:txXfrm rot="-5400000">
        <a:off x="1" y="2593517"/>
        <a:ext cx="1442528" cy="618227"/>
      </dsp:txXfrm>
    </dsp:sp>
    <dsp:sp modelId="{3C3A993A-1151-4FA2-B61E-587DB7D6158D}">
      <dsp:nvSpPr>
        <dsp:cNvPr id="0" name=""/>
        <dsp:cNvSpPr/>
      </dsp:nvSpPr>
      <dsp:spPr>
        <a:xfrm rot="5400000">
          <a:off x="4569766" y="-1254983"/>
          <a:ext cx="1339490" cy="7593967"/>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solidFill>
                <a:srgbClr val="212225"/>
              </a:solidFill>
            </a:rPr>
            <a:t>Guideline development Group advertised</a:t>
          </a:r>
        </a:p>
        <a:p>
          <a:pPr marL="228600" lvl="1" indent="-228600" algn="l" defTabSz="1066800">
            <a:lnSpc>
              <a:spcPct val="90000"/>
            </a:lnSpc>
            <a:spcBef>
              <a:spcPct val="0"/>
            </a:spcBef>
            <a:spcAft>
              <a:spcPct val="15000"/>
            </a:spcAft>
            <a:buChar char="•"/>
          </a:pPr>
          <a:r>
            <a:rPr lang="en-US" sz="2400" kern="1200" dirty="0">
              <a:solidFill>
                <a:srgbClr val="212225"/>
              </a:solidFill>
            </a:rPr>
            <a:t>GDG meeting 29-31 July 2019</a:t>
          </a:r>
          <a:endParaRPr lang="en-GB" sz="2400" kern="1200" dirty="0">
            <a:solidFill>
              <a:srgbClr val="212225"/>
            </a:solidFill>
          </a:endParaRPr>
        </a:p>
        <a:p>
          <a:pPr marL="228600" lvl="1" indent="-228600" algn="l" defTabSz="1066800">
            <a:lnSpc>
              <a:spcPct val="90000"/>
            </a:lnSpc>
            <a:spcBef>
              <a:spcPct val="0"/>
            </a:spcBef>
            <a:spcAft>
              <a:spcPct val="15000"/>
            </a:spcAft>
            <a:buChar char="•"/>
          </a:pPr>
          <a:r>
            <a:rPr lang="en-US" sz="2400" kern="1200" dirty="0">
              <a:solidFill>
                <a:srgbClr val="212225"/>
              </a:solidFill>
            </a:rPr>
            <a:t>Recommendations anticipated end of August 2019</a:t>
          </a:r>
          <a:endParaRPr lang="en-GB" sz="2400" kern="1200" dirty="0">
            <a:solidFill>
              <a:srgbClr val="212225"/>
            </a:solidFill>
          </a:endParaRPr>
        </a:p>
      </dsp:txBody>
      <dsp:txXfrm rot="-5400000">
        <a:off x="1442528" y="1937644"/>
        <a:ext cx="7528578" cy="1208712"/>
      </dsp:txXfrm>
    </dsp:sp>
    <dsp:sp modelId="{4B520E95-776B-4465-9D54-053C5D928F9E}">
      <dsp:nvSpPr>
        <dsp:cNvPr id="0" name=""/>
        <dsp:cNvSpPr/>
      </dsp:nvSpPr>
      <dsp:spPr>
        <a:xfrm rot="5400000">
          <a:off x="-309113" y="4051967"/>
          <a:ext cx="2060755" cy="1442528"/>
        </a:xfrm>
        <a:prstGeom prst="chevron">
          <a:avLst/>
        </a:prstGeom>
        <a:solidFill>
          <a:srgbClr val="C00000"/>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90000"/>
            </a:lnSpc>
            <a:spcBef>
              <a:spcPct val="0"/>
            </a:spcBef>
            <a:spcAft>
              <a:spcPct val="35000"/>
            </a:spcAft>
            <a:buNone/>
          </a:pPr>
          <a:r>
            <a:rPr lang="en-GB" sz="2000" kern="1200" dirty="0"/>
            <a:t>Technical support</a:t>
          </a:r>
        </a:p>
      </dsp:txBody>
      <dsp:txXfrm rot="-5400000">
        <a:off x="1" y="4464117"/>
        <a:ext cx="1442528" cy="618227"/>
      </dsp:txXfrm>
    </dsp:sp>
    <dsp:sp modelId="{8938BE31-7B4E-4F1E-A7A2-6E1A3347E6C0}">
      <dsp:nvSpPr>
        <dsp:cNvPr id="0" name=""/>
        <dsp:cNvSpPr/>
      </dsp:nvSpPr>
      <dsp:spPr>
        <a:xfrm rot="5400000">
          <a:off x="4569766" y="615615"/>
          <a:ext cx="1339490" cy="7593967"/>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solidFill>
                <a:srgbClr val="FF4D3F"/>
              </a:solidFill>
            </a:rPr>
            <a:t>Communicating results and immediate policy responses</a:t>
          </a:r>
        </a:p>
        <a:p>
          <a:pPr marL="228600" lvl="1" indent="-228600" algn="l" defTabSz="1066800">
            <a:lnSpc>
              <a:spcPct val="90000"/>
            </a:lnSpc>
            <a:spcBef>
              <a:spcPct val="0"/>
            </a:spcBef>
            <a:spcAft>
              <a:spcPct val="15000"/>
            </a:spcAft>
            <a:buChar char="•"/>
          </a:pPr>
          <a:r>
            <a:rPr lang="en-US" sz="2400" kern="1200" dirty="0">
              <a:solidFill>
                <a:srgbClr val="FF4D3F"/>
              </a:solidFill>
            </a:rPr>
            <a:t>Strengthening HIV/SRH integration</a:t>
          </a:r>
          <a:endParaRPr lang="en-GB" sz="2400" kern="1200" dirty="0">
            <a:solidFill>
              <a:srgbClr val="FF4D3F"/>
            </a:solidFill>
          </a:endParaRPr>
        </a:p>
        <a:p>
          <a:pPr marL="228600" lvl="1" indent="-228600" algn="l" defTabSz="1066800">
            <a:lnSpc>
              <a:spcPct val="90000"/>
            </a:lnSpc>
            <a:spcBef>
              <a:spcPct val="0"/>
            </a:spcBef>
            <a:spcAft>
              <a:spcPct val="15000"/>
            </a:spcAft>
            <a:buChar char="•"/>
          </a:pPr>
          <a:r>
            <a:rPr lang="en-US" sz="2400" kern="1200" dirty="0">
              <a:solidFill>
                <a:srgbClr val="FF4D3F"/>
              </a:solidFill>
            </a:rPr>
            <a:t>Continuing access to method options and choice</a:t>
          </a:r>
          <a:endParaRPr lang="en-GB" sz="2400" kern="1200" dirty="0">
            <a:solidFill>
              <a:srgbClr val="FF4D3F"/>
            </a:solidFill>
          </a:endParaRPr>
        </a:p>
      </dsp:txBody>
      <dsp:txXfrm rot="-5400000">
        <a:off x="1442528" y="3808243"/>
        <a:ext cx="7528578" cy="1208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D8B2F-159C-4216-BCEE-4AAF0F3CE484}">
      <dsp:nvSpPr>
        <dsp:cNvPr id="0" name=""/>
        <dsp:cNvSpPr/>
      </dsp:nvSpPr>
      <dsp:spPr>
        <a:xfrm rot="16200000">
          <a:off x="906692" y="-906692"/>
          <a:ext cx="2758616" cy="4572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100000"/>
            </a:lnSpc>
            <a:spcBef>
              <a:spcPct val="0"/>
            </a:spcBef>
            <a:spcAft>
              <a:spcPts val="0"/>
            </a:spcAft>
            <a:buNone/>
          </a:pPr>
          <a:endParaRPr lang="en-US" sz="2800" kern="1200" dirty="0"/>
        </a:p>
        <a:p>
          <a:pPr marL="0" lvl="0" indent="0" algn="ctr" defTabSz="1244600">
            <a:lnSpc>
              <a:spcPct val="100000"/>
            </a:lnSpc>
            <a:spcBef>
              <a:spcPct val="0"/>
            </a:spcBef>
            <a:spcAft>
              <a:spcPts val="0"/>
            </a:spcAft>
            <a:buNone/>
          </a:pPr>
          <a:r>
            <a:rPr lang="en-US" sz="2800" b="1" kern="1200" dirty="0"/>
            <a:t>GDG Announced 27 May</a:t>
          </a:r>
        </a:p>
        <a:p>
          <a:pPr marL="0" lvl="0" indent="0" algn="l" defTabSz="1244600">
            <a:lnSpc>
              <a:spcPct val="100000"/>
            </a:lnSpc>
            <a:spcBef>
              <a:spcPct val="0"/>
            </a:spcBef>
            <a:spcAft>
              <a:spcPts val="0"/>
            </a:spcAft>
            <a:buFont typeface="+mj-lt"/>
            <a:buNone/>
          </a:pPr>
          <a:r>
            <a:rPr lang="en-US" sz="2400" kern="1200" dirty="0"/>
            <a:t>	Women</a:t>
          </a:r>
        </a:p>
        <a:p>
          <a:pPr marL="0" lvl="0" indent="0" algn="l" defTabSz="1244600">
            <a:lnSpc>
              <a:spcPct val="100000"/>
            </a:lnSpc>
            <a:spcBef>
              <a:spcPct val="0"/>
            </a:spcBef>
            <a:spcAft>
              <a:spcPts val="0"/>
            </a:spcAft>
            <a:buFont typeface="Wingdings" panose="05000000000000000000" pitchFamily="2" charset="2"/>
            <a:buNone/>
          </a:pPr>
          <a:r>
            <a:rPr lang="en-US" sz="2400" kern="1200" dirty="0"/>
            <a:t>	Community</a:t>
          </a:r>
        </a:p>
        <a:p>
          <a:pPr marL="0" lvl="0" indent="0" algn="l" defTabSz="1244600">
            <a:lnSpc>
              <a:spcPct val="100000"/>
            </a:lnSpc>
            <a:spcBef>
              <a:spcPct val="0"/>
            </a:spcBef>
            <a:spcAft>
              <a:spcPts val="0"/>
            </a:spcAft>
            <a:buFont typeface="Wingdings" panose="05000000000000000000" pitchFamily="2" charset="2"/>
            <a:buNone/>
          </a:pPr>
          <a:r>
            <a:rPr lang="en-US" sz="2400" kern="1200" dirty="0"/>
            <a:t>	Implementers</a:t>
          </a:r>
        </a:p>
        <a:p>
          <a:pPr marL="0" lvl="0" indent="0" algn="l" defTabSz="1244600">
            <a:lnSpc>
              <a:spcPct val="100000"/>
            </a:lnSpc>
            <a:spcBef>
              <a:spcPct val="0"/>
            </a:spcBef>
            <a:spcAft>
              <a:spcPts val="0"/>
            </a:spcAft>
            <a:buFont typeface="Wingdings" panose="05000000000000000000" pitchFamily="2" charset="2"/>
            <a:buNone/>
          </a:pPr>
          <a:r>
            <a:rPr lang="en-US" sz="2400" kern="1200" dirty="0"/>
            <a:t>	Africa</a:t>
          </a:r>
        </a:p>
      </dsp:txBody>
      <dsp:txXfrm rot="5400000">
        <a:off x="-1" y="1"/>
        <a:ext cx="4572000" cy="2068962"/>
      </dsp:txXfrm>
    </dsp:sp>
    <dsp:sp modelId="{B275F452-DCB1-4054-B0BA-936BEFFCD734}">
      <dsp:nvSpPr>
        <dsp:cNvPr id="0" name=""/>
        <dsp:cNvSpPr/>
      </dsp:nvSpPr>
      <dsp:spPr>
        <a:xfrm>
          <a:off x="4572000" y="0"/>
          <a:ext cx="4572000" cy="2758616"/>
        </a:xfrm>
        <a:prstGeom prst="round1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100000"/>
            </a:lnSpc>
            <a:spcBef>
              <a:spcPct val="0"/>
            </a:spcBef>
            <a:spcAft>
              <a:spcPts val="0"/>
            </a:spcAft>
            <a:buNone/>
          </a:pPr>
          <a:endParaRPr lang="en-US" sz="2800" kern="1200" dirty="0"/>
        </a:p>
        <a:p>
          <a:pPr marL="0" lvl="0" indent="0" algn="l" defTabSz="1244600">
            <a:lnSpc>
              <a:spcPct val="100000"/>
            </a:lnSpc>
            <a:spcBef>
              <a:spcPct val="0"/>
            </a:spcBef>
            <a:spcAft>
              <a:spcPts val="0"/>
            </a:spcAft>
            <a:buNone/>
          </a:pPr>
          <a:endParaRPr lang="en-US" sz="2000" kern="1200" dirty="0"/>
        </a:p>
        <a:p>
          <a:pPr marL="0" lvl="0" indent="0" algn="l" defTabSz="1244600">
            <a:lnSpc>
              <a:spcPct val="100000"/>
            </a:lnSpc>
            <a:spcBef>
              <a:spcPct val="0"/>
            </a:spcBef>
            <a:spcAft>
              <a:spcPts val="0"/>
            </a:spcAft>
            <a:buNone/>
          </a:pPr>
          <a:r>
            <a:rPr lang="en-US" sz="2800" b="1" kern="1200" dirty="0"/>
            <a:t>GRADE including ECHO  </a:t>
          </a:r>
          <a:r>
            <a:rPr lang="en-US" sz="2800" kern="1200" dirty="0"/>
            <a:t>	</a:t>
          </a:r>
          <a:r>
            <a:rPr lang="en-GB" sz="2400" b="0" i="0" u="none" kern="1200" dirty="0"/>
            <a:t>Quality of evidence</a:t>
          </a:r>
        </a:p>
        <a:p>
          <a:pPr marL="0" lvl="0" indent="0" algn="l" defTabSz="1244600">
            <a:lnSpc>
              <a:spcPct val="100000"/>
            </a:lnSpc>
            <a:spcBef>
              <a:spcPct val="0"/>
            </a:spcBef>
            <a:spcAft>
              <a:spcPts val="0"/>
            </a:spcAft>
            <a:buNone/>
          </a:pPr>
          <a:r>
            <a:rPr lang="en-GB" sz="2400" b="0" i="0" u="none" kern="1200" dirty="0"/>
            <a:t>	Benefits &amp; harms</a:t>
          </a:r>
        </a:p>
        <a:p>
          <a:pPr marL="0" lvl="0" indent="0" algn="l" defTabSz="1244600">
            <a:lnSpc>
              <a:spcPct val="100000"/>
            </a:lnSpc>
            <a:spcBef>
              <a:spcPct val="0"/>
            </a:spcBef>
            <a:spcAft>
              <a:spcPts val="0"/>
            </a:spcAft>
            <a:buNone/>
          </a:pPr>
          <a:r>
            <a:rPr lang="en-GB" sz="2400" b="0" i="0" u="none" kern="1200" dirty="0"/>
            <a:t>	Values</a:t>
          </a:r>
          <a:r>
            <a:rPr lang="en-GB" sz="2400" b="0" i="0" u="none" kern="1200" baseline="0" dirty="0"/>
            <a:t> &amp; preferences</a:t>
          </a:r>
          <a:endParaRPr lang="en-GB" sz="2400" b="0" i="0" u="none" kern="1200" dirty="0"/>
        </a:p>
        <a:p>
          <a:pPr marL="0" lvl="0" indent="0" algn="l" defTabSz="1244600">
            <a:lnSpc>
              <a:spcPct val="100000"/>
            </a:lnSpc>
            <a:spcBef>
              <a:spcPct val="0"/>
            </a:spcBef>
            <a:spcAft>
              <a:spcPts val="0"/>
            </a:spcAft>
            <a:buNone/>
          </a:pPr>
          <a:r>
            <a:rPr lang="en-GB" sz="2400" b="0" i="0" u="none" kern="1200" dirty="0"/>
            <a:t>	Priority of the problem</a:t>
          </a:r>
        </a:p>
        <a:p>
          <a:pPr marL="0" lvl="0" indent="0" algn="l" defTabSz="1244600">
            <a:lnSpc>
              <a:spcPct val="100000"/>
            </a:lnSpc>
            <a:spcBef>
              <a:spcPct val="0"/>
            </a:spcBef>
            <a:spcAft>
              <a:spcPts val="0"/>
            </a:spcAft>
            <a:buNone/>
          </a:pPr>
          <a:r>
            <a:rPr lang="en-US" sz="2400" b="0" i="0" u="none" kern="1200" dirty="0"/>
            <a:t>	</a:t>
          </a:r>
          <a:r>
            <a:rPr lang="en-GB" sz="2400" b="0" i="0" u="none" kern="1200" dirty="0"/>
            <a:t>Equity</a:t>
          </a:r>
          <a:r>
            <a:rPr lang="en-GB" sz="2400" b="0" i="0" u="none" kern="1200" baseline="0" dirty="0"/>
            <a:t> &amp; human rights</a:t>
          </a:r>
          <a:endParaRPr lang="en-GB" sz="2400" b="0" i="0" u="none" kern="1200" dirty="0"/>
        </a:p>
        <a:p>
          <a:pPr marL="0" lvl="0" indent="0" algn="l" defTabSz="1244600">
            <a:lnSpc>
              <a:spcPct val="100000"/>
            </a:lnSpc>
            <a:spcBef>
              <a:spcPct val="0"/>
            </a:spcBef>
            <a:spcAft>
              <a:spcPts val="0"/>
            </a:spcAft>
            <a:buNone/>
          </a:pPr>
          <a:r>
            <a:rPr lang="en-GB" sz="2400" b="0" i="0" u="none" kern="1200" dirty="0"/>
            <a:t>	Feasibility</a:t>
          </a:r>
          <a:endParaRPr lang="en-US" sz="2400" kern="1200" dirty="0"/>
        </a:p>
      </dsp:txBody>
      <dsp:txXfrm>
        <a:off x="4572000" y="0"/>
        <a:ext cx="4572000" cy="2068962"/>
      </dsp:txXfrm>
    </dsp:sp>
    <dsp:sp modelId="{C1EC5FC1-02A3-4232-9DF1-D31087119041}">
      <dsp:nvSpPr>
        <dsp:cNvPr id="0" name=""/>
        <dsp:cNvSpPr/>
      </dsp:nvSpPr>
      <dsp:spPr>
        <a:xfrm rot="10800000">
          <a:off x="0" y="2758616"/>
          <a:ext cx="4572000" cy="2758616"/>
        </a:xfrm>
        <a:prstGeom prst="round1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b="1" kern="1200" dirty="0"/>
            <a:t>Post GDG Process</a:t>
          </a:r>
        </a:p>
        <a:p>
          <a:pPr marL="0" lvl="0" indent="0" algn="l" defTabSz="1244600">
            <a:lnSpc>
              <a:spcPct val="90000"/>
            </a:lnSpc>
            <a:spcBef>
              <a:spcPct val="0"/>
            </a:spcBef>
            <a:spcAft>
              <a:spcPts val="0"/>
            </a:spcAft>
            <a:buNone/>
          </a:pPr>
          <a:r>
            <a:rPr lang="en-US" sz="2400" kern="1200" dirty="0"/>
            <a:t>Draft revised guidance</a:t>
          </a:r>
        </a:p>
        <a:p>
          <a:pPr marL="0" lvl="0" indent="0" algn="l" defTabSz="1244600">
            <a:lnSpc>
              <a:spcPct val="90000"/>
            </a:lnSpc>
            <a:spcBef>
              <a:spcPct val="0"/>
            </a:spcBef>
            <a:spcAft>
              <a:spcPts val="0"/>
            </a:spcAft>
            <a:buNone/>
          </a:pPr>
          <a:r>
            <a:rPr lang="en-US" sz="2400" kern="1200" dirty="0"/>
            <a:t>GDG and external review</a:t>
          </a:r>
        </a:p>
        <a:p>
          <a:pPr marL="0" lvl="0" indent="0" algn="l" defTabSz="1244600">
            <a:lnSpc>
              <a:spcPct val="90000"/>
            </a:lnSpc>
            <a:spcBef>
              <a:spcPct val="0"/>
            </a:spcBef>
            <a:spcAft>
              <a:spcPts val="0"/>
            </a:spcAft>
            <a:buNone/>
          </a:pPr>
          <a:r>
            <a:rPr lang="en-US" sz="2400" kern="1200" dirty="0"/>
            <a:t>Consolidation &amp; final preparation </a:t>
          </a:r>
        </a:p>
        <a:p>
          <a:pPr marL="0" lvl="0" indent="0" algn="l" defTabSz="1244600">
            <a:lnSpc>
              <a:spcPct val="90000"/>
            </a:lnSpc>
            <a:spcBef>
              <a:spcPct val="0"/>
            </a:spcBef>
            <a:spcAft>
              <a:spcPts val="0"/>
            </a:spcAft>
            <a:buNone/>
          </a:pPr>
          <a:r>
            <a:rPr lang="en-US" sz="2400" kern="1200" dirty="0"/>
            <a:t>Submission for GRC approval</a:t>
          </a:r>
        </a:p>
        <a:p>
          <a:pPr marL="0" lvl="0" indent="0" algn="l" defTabSz="1244600">
            <a:lnSpc>
              <a:spcPct val="90000"/>
            </a:lnSpc>
            <a:spcBef>
              <a:spcPct val="0"/>
            </a:spcBef>
            <a:spcAft>
              <a:spcPts val="0"/>
            </a:spcAft>
            <a:buNone/>
          </a:pPr>
          <a:r>
            <a:rPr lang="en-US" sz="2400" kern="1200" dirty="0"/>
            <a:t>Editing and layout </a:t>
          </a:r>
        </a:p>
        <a:p>
          <a:pPr marL="0" lvl="0" indent="0" algn="l" defTabSz="1244600">
            <a:lnSpc>
              <a:spcPct val="90000"/>
            </a:lnSpc>
            <a:spcBef>
              <a:spcPct val="0"/>
            </a:spcBef>
            <a:spcAft>
              <a:spcPts val="0"/>
            </a:spcAft>
            <a:buNone/>
          </a:pPr>
          <a:r>
            <a:rPr lang="en-US" sz="2400" kern="1200" dirty="0"/>
            <a:t>Release and Dissemination</a:t>
          </a:r>
        </a:p>
        <a:p>
          <a:pPr marL="0" lvl="0" indent="0" algn="l" defTabSz="1244600">
            <a:lnSpc>
              <a:spcPct val="90000"/>
            </a:lnSpc>
            <a:spcBef>
              <a:spcPct val="0"/>
            </a:spcBef>
            <a:spcAft>
              <a:spcPts val="0"/>
            </a:spcAft>
            <a:buNone/>
          </a:pPr>
          <a:endParaRPr lang="en-US" sz="2400" kern="1200" dirty="0"/>
        </a:p>
        <a:p>
          <a:pPr marL="0" lvl="0" indent="0" algn="l" defTabSz="1244600">
            <a:lnSpc>
              <a:spcPct val="90000"/>
            </a:lnSpc>
            <a:spcBef>
              <a:spcPct val="0"/>
            </a:spcBef>
            <a:spcAft>
              <a:spcPts val="0"/>
            </a:spcAft>
            <a:buNone/>
          </a:pPr>
          <a:endParaRPr lang="en-US" sz="2400" kern="1200" dirty="0"/>
        </a:p>
      </dsp:txBody>
      <dsp:txXfrm rot="10800000">
        <a:off x="0" y="3448269"/>
        <a:ext cx="4572000" cy="2068962"/>
      </dsp:txXfrm>
    </dsp:sp>
    <dsp:sp modelId="{93182BD5-B181-4F08-B427-3F3457D40955}">
      <dsp:nvSpPr>
        <dsp:cNvPr id="0" name=""/>
        <dsp:cNvSpPr/>
      </dsp:nvSpPr>
      <dsp:spPr>
        <a:xfrm rot="5400000">
          <a:off x="5478692" y="1851924"/>
          <a:ext cx="2758616" cy="4572000"/>
        </a:xfrm>
        <a:prstGeom prst="round1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       GDG meeting 29-31 July </a:t>
          </a:r>
          <a:r>
            <a:rPr lang="en-US" sz="2400" kern="1200" dirty="0"/>
            <a:t>Contraceptive eligibility for women at High risk of HIV infection: All hormonal methods and intra-uterine devices</a:t>
          </a:r>
        </a:p>
        <a:p>
          <a:pPr marL="0" lvl="0" indent="0" algn="ctr" defTabSz="1244600">
            <a:lnSpc>
              <a:spcPct val="90000"/>
            </a:lnSpc>
            <a:spcBef>
              <a:spcPct val="0"/>
            </a:spcBef>
            <a:spcAft>
              <a:spcPct val="35000"/>
            </a:spcAft>
            <a:buNone/>
          </a:pPr>
          <a:endParaRPr lang="en-US" sz="2400" kern="1200" dirty="0"/>
        </a:p>
        <a:p>
          <a:pPr marL="0" lvl="0" indent="0" algn="ctr" defTabSz="1244600">
            <a:lnSpc>
              <a:spcPct val="90000"/>
            </a:lnSpc>
            <a:spcBef>
              <a:spcPct val="0"/>
            </a:spcBef>
            <a:spcAft>
              <a:spcPct val="35000"/>
            </a:spcAft>
            <a:buNone/>
          </a:pPr>
          <a:endParaRPr lang="en-US" sz="2400" kern="1200" dirty="0"/>
        </a:p>
      </dsp:txBody>
      <dsp:txXfrm rot="-5400000">
        <a:off x="4571999" y="3448269"/>
        <a:ext cx="4572000" cy="2068962"/>
      </dsp:txXfrm>
    </dsp:sp>
    <dsp:sp modelId="{0A1DFC66-C6B6-40E5-BC45-EAF9A353E0F4}">
      <dsp:nvSpPr>
        <dsp:cNvPr id="0" name=""/>
        <dsp:cNvSpPr/>
      </dsp:nvSpPr>
      <dsp:spPr>
        <a:xfrm>
          <a:off x="3851923" y="1999975"/>
          <a:ext cx="1440152" cy="1517280"/>
        </a:xfrm>
        <a:prstGeom prst="roundRect">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bg2">
                <a:lumMod val="50000"/>
              </a:schemeClr>
            </a:solidFill>
          </a:endParaRPr>
        </a:p>
      </dsp:txBody>
      <dsp:txXfrm>
        <a:off x="3922225" y="2070277"/>
        <a:ext cx="1299548" cy="13766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wrap="square" lIns="91458" tIns="45729" rIns="91458" bIns="45729" numCol="1" anchor="t" anchorCtr="0" compatLnSpc="1">
            <a:prstTxWarp prst="textNoShape">
              <a:avLst/>
            </a:prstTxWarp>
          </a:bodyPr>
          <a:lstStyle>
            <a:lvl1pPr eaLnBrk="1" hangingPunct="1">
              <a:defRPr sz="1200"/>
            </a:lvl1pPr>
          </a:lstStyle>
          <a:p>
            <a:endParaRPr lang="en-GB" altLang="en-US"/>
          </a:p>
        </p:txBody>
      </p:sp>
      <p:sp>
        <p:nvSpPr>
          <p:cNvPr id="3" name="Date Placeholder 2"/>
          <p:cNvSpPr>
            <a:spLocks noGrp="1"/>
          </p:cNvSpPr>
          <p:nvPr>
            <p:ph type="dt" sz="quarter" idx="1"/>
          </p:nvPr>
        </p:nvSpPr>
        <p:spPr>
          <a:xfrm>
            <a:off x="3856038" y="0"/>
            <a:ext cx="2951162" cy="496888"/>
          </a:xfrm>
          <a:prstGeom prst="rect">
            <a:avLst/>
          </a:prstGeom>
        </p:spPr>
        <p:txBody>
          <a:bodyPr vert="horz" wrap="square" lIns="91458" tIns="45729" rIns="91458" bIns="45729" numCol="1" anchor="t" anchorCtr="0" compatLnSpc="1">
            <a:prstTxWarp prst="textNoShape">
              <a:avLst/>
            </a:prstTxWarp>
          </a:bodyPr>
          <a:lstStyle>
            <a:lvl1pPr algn="r" eaLnBrk="1" hangingPunct="1">
              <a:defRPr sz="1200"/>
            </a:lvl1pPr>
          </a:lstStyle>
          <a:p>
            <a:fld id="{7AED29EA-0B14-405C-8083-6101455FEE17}" type="datetime1">
              <a:rPr lang="en-GB" altLang="en-US"/>
              <a:pPr/>
              <a:t>21/07/2019</a:t>
            </a:fld>
            <a:endParaRPr lang="en-GB" altLang="en-US"/>
          </a:p>
        </p:txBody>
      </p:sp>
      <p:sp>
        <p:nvSpPr>
          <p:cNvPr id="4" name="Footer Placeholder 3"/>
          <p:cNvSpPr>
            <a:spLocks noGrp="1"/>
          </p:cNvSpPr>
          <p:nvPr>
            <p:ph type="ftr" sz="quarter" idx="2"/>
          </p:nvPr>
        </p:nvSpPr>
        <p:spPr>
          <a:xfrm>
            <a:off x="0" y="9442450"/>
            <a:ext cx="2951163" cy="496888"/>
          </a:xfrm>
          <a:prstGeom prst="rect">
            <a:avLst/>
          </a:prstGeom>
        </p:spPr>
        <p:txBody>
          <a:bodyPr vert="horz" wrap="square" lIns="91458" tIns="45729" rIns="91458" bIns="45729" numCol="1" anchor="b" anchorCtr="0" compatLnSpc="1">
            <a:prstTxWarp prst="textNoShape">
              <a:avLst/>
            </a:prstTxWarp>
          </a:bodyPr>
          <a:lstStyle>
            <a:lvl1pPr eaLnBrk="1" hangingPunct="1">
              <a:defRPr sz="1200"/>
            </a:lvl1pPr>
          </a:lstStyle>
          <a:p>
            <a:endParaRPr lang="en-GB" altLang="en-US"/>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2E5A9712-FF3B-4FEC-B4D8-5B93B8574D4A}" type="slidenum">
              <a:rPr lang="en-GB" altLang="en-US"/>
              <a:pPr/>
              <a:t>‹#›</a:t>
            </a:fld>
            <a:endParaRPr lang="en-GB" altLang="en-US"/>
          </a:p>
        </p:txBody>
      </p:sp>
    </p:spTree>
    <p:extLst>
      <p:ext uri="{BB962C8B-B14F-4D97-AF65-F5344CB8AC3E}">
        <p14:creationId xmlns:p14="http://schemas.microsoft.com/office/powerpoint/2010/main" val="414001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wrap="square" lIns="91458" tIns="45729" rIns="91458" bIns="45729" numCol="1" anchor="t" anchorCtr="0" compatLnSpc="1">
            <a:prstTxWarp prst="textNoShape">
              <a:avLst/>
            </a:prstTxWarp>
          </a:bodyPr>
          <a:lstStyle>
            <a:lvl1pPr eaLnBrk="1" hangingPunct="1">
              <a:defRPr sz="1200"/>
            </a:lvl1pPr>
          </a:lstStyle>
          <a:p>
            <a:endParaRPr lang="en-GB" altLang="en-US"/>
          </a:p>
        </p:txBody>
      </p:sp>
      <p:sp>
        <p:nvSpPr>
          <p:cNvPr id="3" name="Date Placeholder 2"/>
          <p:cNvSpPr>
            <a:spLocks noGrp="1"/>
          </p:cNvSpPr>
          <p:nvPr>
            <p:ph type="dt" idx="1"/>
          </p:nvPr>
        </p:nvSpPr>
        <p:spPr>
          <a:xfrm>
            <a:off x="3856038" y="0"/>
            <a:ext cx="2951162" cy="496888"/>
          </a:xfrm>
          <a:prstGeom prst="rect">
            <a:avLst/>
          </a:prstGeom>
        </p:spPr>
        <p:txBody>
          <a:bodyPr vert="horz" wrap="square" lIns="91458" tIns="45729" rIns="91458" bIns="45729" numCol="1" anchor="t" anchorCtr="0" compatLnSpc="1">
            <a:prstTxWarp prst="textNoShape">
              <a:avLst/>
            </a:prstTxWarp>
          </a:bodyPr>
          <a:lstStyle>
            <a:lvl1pPr algn="r" eaLnBrk="1" hangingPunct="1">
              <a:defRPr sz="1200"/>
            </a:lvl1pPr>
          </a:lstStyle>
          <a:p>
            <a:fld id="{2F7D39BF-5A43-4FAB-8F46-6C54A0D0E9A2}" type="datetime1">
              <a:rPr lang="en-GB" altLang="en-US"/>
              <a:pPr/>
              <a:t>21/07/2019</a:t>
            </a:fld>
            <a:endParaRPr lang="en-GB" altLang="en-US"/>
          </a:p>
        </p:txBody>
      </p:sp>
      <p:sp>
        <p:nvSpPr>
          <p:cNvPr id="4" name="Slide Image Placeholder 3"/>
          <p:cNvSpPr>
            <a:spLocks noGrp="1" noRot="1" noChangeAspect="1"/>
          </p:cNvSpPr>
          <p:nvPr>
            <p:ph type="sldImg" idx="2"/>
          </p:nvPr>
        </p:nvSpPr>
        <p:spPr>
          <a:xfrm>
            <a:off x="920750" y="746125"/>
            <a:ext cx="4968875" cy="3725863"/>
          </a:xfrm>
          <a:prstGeom prst="rect">
            <a:avLst/>
          </a:prstGeom>
          <a:noFill/>
          <a:ln w="12700">
            <a:solidFill>
              <a:prstClr val="black"/>
            </a:solidFill>
          </a:ln>
        </p:spPr>
        <p:txBody>
          <a:bodyPr vert="horz" lIns="91458" tIns="45729" rIns="91458" bIns="45729" rtlCol="0" anchor="ctr"/>
          <a:lstStyle/>
          <a:p>
            <a:pPr lvl="0"/>
            <a:endParaRPr lang="en-GB" noProof="0"/>
          </a:p>
        </p:txBody>
      </p:sp>
      <p:sp>
        <p:nvSpPr>
          <p:cNvPr id="5" name="Notes Placeholder 4"/>
          <p:cNvSpPr>
            <a:spLocks noGrp="1"/>
          </p:cNvSpPr>
          <p:nvPr>
            <p:ph type="body" sz="quarter" idx="3"/>
          </p:nvPr>
        </p:nvSpPr>
        <p:spPr>
          <a:xfrm>
            <a:off x="681038" y="4721225"/>
            <a:ext cx="5446712" cy="4473575"/>
          </a:xfrm>
          <a:prstGeom prst="rect">
            <a:avLst/>
          </a:prstGeom>
        </p:spPr>
        <p:txBody>
          <a:bodyPr vert="horz" wrap="square" lIns="91458" tIns="45729" rIns="91458" bIns="457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a:xfrm>
            <a:off x="0" y="9442450"/>
            <a:ext cx="2951163" cy="496888"/>
          </a:xfrm>
          <a:prstGeom prst="rect">
            <a:avLst/>
          </a:prstGeom>
        </p:spPr>
        <p:txBody>
          <a:bodyPr vert="horz" wrap="square" lIns="91458" tIns="45729" rIns="91458" bIns="45729" numCol="1" anchor="b" anchorCtr="0" compatLnSpc="1">
            <a:prstTxWarp prst="textNoShape">
              <a:avLst/>
            </a:prstTxWarp>
          </a:bodyPr>
          <a:lstStyle>
            <a:lvl1pPr eaLnBrk="1" hangingPunct="1">
              <a:defRPr sz="1200"/>
            </a:lvl1pPr>
          </a:lstStyle>
          <a:p>
            <a:endParaRPr lang="en-GB" altLang="en-US"/>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AC91C6D6-8C0A-458F-B99B-10215AE2EB40}" type="slidenum">
              <a:rPr lang="en-GB" altLang="en-US"/>
              <a:pPr/>
              <a:t>‹#›</a:t>
            </a:fld>
            <a:endParaRPr lang="en-GB" altLang="en-US"/>
          </a:p>
        </p:txBody>
      </p:sp>
    </p:spTree>
    <p:extLst>
      <p:ext uri="{BB962C8B-B14F-4D97-AF65-F5344CB8AC3E}">
        <p14:creationId xmlns:p14="http://schemas.microsoft.com/office/powerpoint/2010/main" val="1888413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20750"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Good morning everyone and its my pleasure to make this presentation on behalf of WHO and the department of Reproductive health and Research.  I would like to acknowledge my colleague Dr Igor Toskin with who we developed this presentation</a:t>
            </a:r>
          </a:p>
          <a:p>
            <a:endParaRPr lang="en-GB" altLang="en-US">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37938075" indent="-37480875">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DC12E217-5302-4A35-B1E4-D3D320C2F7AA}" type="slidenum">
              <a:rPr lang="en-GB" altLang="en-US"/>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37938075" indent="-37480875">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275FE4F-DE78-4ACD-9039-13F37E30B338}" type="slidenum">
              <a:rPr lang="en-IE" altLang="en-US"/>
              <a:pPr>
                <a:spcBef>
                  <a:spcPct val="0"/>
                </a:spcBef>
              </a:pPr>
              <a:t>2</a:t>
            </a:fld>
            <a:endParaRPr lang="en-IE" altLang="en-US"/>
          </a:p>
        </p:txBody>
      </p:sp>
      <p:sp>
        <p:nvSpPr>
          <p:cNvPr id="31747" name="Text Box 1"/>
          <p:cNvSpPr txBox="1">
            <a:spLocks noChangeArrowheads="1"/>
          </p:cNvSpPr>
          <p:nvPr/>
        </p:nvSpPr>
        <p:spPr bwMode="auto">
          <a:xfrm>
            <a:off x="1027113" y="1585913"/>
            <a:ext cx="52593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8" tIns="45009" rIns="90018" bIns="45009"/>
          <a:lstStyle>
            <a:lvl1pPr>
              <a:spcBef>
                <a:spcPct val="30000"/>
              </a:spcBef>
              <a:defRPr sz="1200">
                <a:solidFill>
                  <a:schemeClr val="tx1"/>
                </a:solidFill>
                <a:latin typeface="Calibri" pitchFamily="34" charset="0"/>
                <a:ea typeface="ＭＳ Ｐゴシック" pitchFamily="34" charset="-128"/>
              </a:defRPr>
            </a:lvl1pPr>
            <a:lvl2pPr marL="37931725" indent="-37474525">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IE" altLang="en-US" sz="1800">
              <a:solidFill>
                <a:srgbClr val="000000"/>
              </a:solidFill>
            </a:endParaRPr>
          </a:p>
        </p:txBody>
      </p:sp>
      <p:sp>
        <p:nvSpPr>
          <p:cNvPr id="31748" name="Text Box 2"/>
          <p:cNvSpPr>
            <a:spLocks noGrp="1" noRot="1" noChangeAspect="1" noChangeArrowheads="1" noTextEdit="1"/>
          </p:cNvSpPr>
          <p:nvPr>
            <p:ph type="sldImg"/>
          </p:nvPr>
        </p:nvSpPr>
        <p:spPr bwMode="auto">
          <a:xfrm>
            <a:off x="0" y="0"/>
            <a:ext cx="1588" cy="1588"/>
          </a:xfrm>
          <a:solidFill>
            <a:srgbClr val="FFFFFF"/>
          </a:solidFill>
          <a:ln>
            <a:solidFill>
              <a:srgbClr val="000000"/>
            </a:solidFill>
            <a:miter lim="800000"/>
            <a:headEnd/>
            <a:tailEnd/>
          </a:ln>
        </p:spPr>
      </p:sp>
      <p:sp>
        <p:nvSpPr>
          <p:cNvPr id="31749" name="Text Box 3"/>
          <p:cNvSpPr>
            <a:spLocks noGrp="1" noChangeArrowheads="1"/>
          </p:cNvSpPr>
          <p:nvPr>
            <p:ph type="body" idx="1"/>
          </p:nvPr>
        </p:nvSpPr>
        <p:spPr bwMode="auto">
          <a:xfrm>
            <a:off x="738188" y="4681538"/>
            <a:ext cx="5403850" cy="2306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8" tIns="45009" rIns="90018" bIns="45009"/>
          <a:lstStyle/>
          <a:p>
            <a:r>
              <a:rPr lang="en-US" altLang="en-US">
                <a:ea typeface="ＭＳ Ｐゴシック" pitchFamily="34" charset="-128"/>
              </a:rPr>
              <a:t>The 18th World Health Assembly in 1965 first recognized this right to address human reproductive health needs, from both fertility control and infertility treatment perspectives.  Their message is true today as it was then “It is the choice of each individual, within their own sense of conscience, to determine the size of their family unit and the timing of when to have children”</a:t>
            </a:r>
          </a:p>
          <a:p>
            <a:endParaRPr lang="en-US" altLang="en-US">
              <a:ea typeface="ＭＳ Ｐゴシック" pitchFamily="34" charset="-128"/>
            </a:endParaRPr>
          </a:p>
          <a:p>
            <a:endParaRPr lang="en-US" altLang="en-US">
              <a:ea typeface="ＭＳ Ｐゴシック" pitchFamily="34" charset="-128"/>
            </a:endParaRPr>
          </a:p>
          <a:p>
            <a:pPr eaLnBrk="1">
              <a:spcBef>
                <a:spcPct val="0"/>
              </a:spcBef>
            </a:pPr>
            <a:endParaRPr lang="en-IE" altLang="en-US">
              <a:latin typeface="Arial" charset="0"/>
              <a:ea typeface="SimSun" pitchFamily="2" charset="-122"/>
            </a:endParaRPr>
          </a:p>
        </p:txBody>
      </p:sp>
    </p:spTree>
    <p:extLst>
      <p:ext uri="{BB962C8B-B14F-4D97-AF65-F5344CB8AC3E}">
        <p14:creationId xmlns:p14="http://schemas.microsoft.com/office/powerpoint/2010/main" val="388840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Rutstein</a:t>
            </a:r>
            <a:r>
              <a:rPr lang="en-GB" dirty="0"/>
              <a:t> and Shah definition is </a:t>
            </a:r>
            <a:r>
              <a:rPr lang="en-US" dirty="0"/>
              <a:t>(much higher if clinical definition used). The </a:t>
            </a:r>
            <a:r>
              <a:rPr lang="en-US" dirty="0" err="1"/>
              <a:t>Mascarenhas</a:t>
            </a:r>
            <a:r>
              <a:rPr lang="en-US" dirty="0"/>
              <a:t> study was </a:t>
            </a:r>
            <a:r>
              <a:rPr lang="en-US" sz="1200" dirty="0"/>
              <a:t>part of the 2010 Global Burden of Disease: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terms</a:t>
            </a:r>
            <a:r>
              <a:rPr lang="en-GB" baseline="0" dirty="0"/>
              <a:t> of STI’s, </a:t>
            </a:r>
            <a:r>
              <a:rPr lang="en-US" altLang="en-US" sz="1200" dirty="0"/>
              <a:t>The epidemiology of </a:t>
            </a:r>
            <a:r>
              <a:rPr lang="en-US" altLang="en-US" sz="1200" i="1" dirty="0"/>
              <a:t>Chlamydia trachomatis </a:t>
            </a:r>
            <a:r>
              <a:rPr lang="en-US" altLang="en-US" sz="1200" dirty="0"/>
              <a:t>(CT) in the </a:t>
            </a:r>
            <a:r>
              <a:rPr lang="en-US" altLang="en-US" sz="1200" b="1" dirty="0"/>
              <a:t>Middle East and North Africa region (MENA)</a:t>
            </a:r>
            <a:r>
              <a:rPr lang="en-US" altLang="en-US" sz="1200" dirty="0"/>
              <a:t> is poorly understood.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ltLang="en-US" sz="1200" dirty="0"/>
              <a:t>Concurrently, MENA is estimated to have the highest rates of primary infertility worldwide </a:t>
            </a:r>
            <a:r>
              <a:rPr lang="en-US" altLang="en-US" sz="1200" dirty="0">
                <a:sym typeface="Wingdings" pitchFamily="2" charset="2"/>
              </a:rPr>
              <a:t> possibility of substantial </a:t>
            </a:r>
            <a:r>
              <a:rPr lang="en-US" altLang="en-US" sz="1200" dirty="0"/>
              <a:t>“hidden” </a:t>
            </a:r>
            <a:r>
              <a:rPr lang="en-US" altLang="en-US" sz="1200" dirty="0">
                <a:sym typeface="Wingdings" pitchFamily="2" charset="2"/>
              </a:rPr>
              <a:t>chlamydia </a:t>
            </a:r>
            <a:r>
              <a:rPr lang="en-US" altLang="en-US" sz="1200" dirty="0"/>
              <a:t>infection levels?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ltLang="en-US" sz="1200" dirty="0"/>
              <a:t>WHO is involved In</a:t>
            </a:r>
            <a:r>
              <a:rPr lang="en-US" altLang="en-US" sz="1200" baseline="0" dirty="0"/>
              <a:t> an initiative to s</a:t>
            </a:r>
            <a:r>
              <a:rPr lang="en-US" altLang="en-US" dirty="0"/>
              <a:t>ynthesize all epidemiological data on chlamydia prevalence and incidence in MENA</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ltLang="en-US" sz="1200" dirty="0"/>
              <a:t>This will e</a:t>
            </a:r>
            <a:r>
              <a:rPr lang="en-US" altLang="en-US" dirty="0"/>
              <a:t>stimate chlamydia prevalence among different population groups </a:t>
            </a:r>
            <a:r>
              <a:rPr lang="en-US" altLang="en-US" sz="1200" dirty="0"/>
              <a:t>and i</a:t>
            </a:r>
            <a:r>
              <a:rPr lang="en-US" altLang="en-US" dirty="0"/>
              <a:t>dentify associations with higher chlamydia prevalence in MENA.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6</a:t>
            </a:fld>
            <a:endParaRPr lang="en-GB"/>
          </a:p>
        </p:txBody>
      </p:sp>
    </p:spTree>
    <p:extLst>
      <p:ext uri="{BB962C8B-B14F-4D97-AF65-F5344CB8AC3E}">
        <p14:creationId xmlns:p14="http://schemas.microsoft.com/office/powerpoint/2010/main" val="114277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marR="0" lvl="0" indent="-257175" algn="l" defTabSz="914400" rtl="0" eaLnBrk="0" fontAlgn="base" latinLnBrk="0" hangingPunct="0">
              <a:lnSpc>
                <a:spcPct val="100000"/>
              </a:lnSpc>
              <a:spcBef>
                <a:spcPts val="600"/>
              </a:spcBef>
              <a:spcAft>
                <a:spcPts val="600"/>
              </a:spcAft>
              <a:buClrTx/>
              <a:buSzTx/>
              <a:buFont typeface="Wingdings" pitchFamily="2" charset="2"/>
              <a:buChar char="q"/>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Varied prioritized action before the revised WHO guidance is available: entrenching, expanding or convening task teams, communicating the results and their implications, SWOT and gap analysis and discussing possible further research</a:t>
            </a:r>
          </a:p>
          <a:p>
            <a:pPr marL="257175" marR="0" lvl="0" indent="-257175" algn="l" defTabSz="914400" rtl="0" eaLnBrk="0" fontAlgn="base" latinLnBrk="0" hangingPunct="0">
              <a:lnSpc>
                <a:spcPct val="100000"/>
              </a:lnSpc>
              <a:spcBef>
                <a:spcPts val="600"/>
              </a:spcBef>
              <a:spcAft>
                <a:spcPts val="600"/>
              </a:spcAft>
              <a:buClrTx/>
              <a:buSzTx/>
              <a:buFont typeface="Wingdings" pitchFamily="2" charset="2"/>
              <a:buChar char="q"/>
              <a:tabLst/>
              <a:defRPr/>
            </a:pPr>
            <a:r>
              <a:rPr lang="en-US" sz="1200" kern="1200" dirty="0">
                <a:solidFill>
                  <a:schemeClr val="tx1"/>
                </a:solidFill>
                <a:effectLst/>
                <a:latin typeface="+mn-lt"/>
                <a:ea typeface="ＭＳ Ｐゴシック" pitchFamily="-84" charset="-128"/>
                <a:cs typeface="ＭＳ Ｐゴシック" pitchFamily="-84" charset="-128"/>
              </a:rPr>
              <a:t>Having multiple funders from different parts of the world was highlighted as critical for such globally-important studies like ECHO with potentially sensitive results.  </a:t>
            </a:r>
          </a:p>
          <a:p>
            <a:pPr marL="257175" marR="0" lvl="0" indent="-257175" algn="l" defTabSz="914400" rtl="0" eaLnBrk="0" fontAlgn="base" latinLnBrk="0" hangingPunct="0">
              <a:lnSpc>
                <a:spcPct val="100000"/>
              </a:lnSpc>
              <a:spcBef>
                <a:spcPts val="600"/>
              </a:spcBef>
              <a:spcAft>
                <a:spcPts val="600"/>
              </a:spcAft>
              <a:buClrTx/>
              <a:buSzTx/>
              <a:buFont typeface="Wingdings" pitchFamily="2" charset="2"/>
              <a:buChar char="q"/>
              <a:tabLst/>
              <a:defRPr/>
            </a:pPr>
            <a:r>
              <a:rPr lang="en-US" sz="1200" kern="1200" dirty="0">
                <a:solidFill>
                  <a:schemeClr val="tx1"/>
                </a:solidFill>
                <a:effectLst/>
                <a:latin typeface="+mn-lt"/>
                <a:ea typeface="ＭＳ Ｐゴシック" pitchFamily="-84" charset="-128"/>
                <a:cs typeface="ＭＳ Ｐゴシック" pitchFamily="-84" charset="-128"/>
              </a:rPr>
              <a:t>Some donors (PEPFAR and Global Fund) indicated that they would be considering the policy implications of the ECHO study in future funding planning</a:t>
            </a:r>
          </a:p>
          <a:p>
            <a:pPr marL="257175" marR="0" lvl="0" indent="-257175" algn="l" defTabSz="914400" rtl="0" eaLnBrk="0" fontAlgn="base" latinLnBrk="0" hangingPunct="0">
              <a:lnSpc>
                <a:spcPct val="100000"/>
              </a:lnSpc>
              <a:spcBef>
                <a:spcPts val="600"/>
              </a:spcBef>
              <a:spcAft>
                <a:spcPts val="600"/>
              </a:spcAft>
              <a:buClrTx/>
              <a:buSzTx/>
              <a:buFont typeface="Wingdings" pitchFamily="2" charset="2"/>
              <a:buChar char="q"/>
              <a:tabLst/>
              <a:defRPr/>
            </a:pPr>
            <a:r>
              <a:rPr lang="en-US" sz="1200" kern="1200" dirty="0">
                <a:solidFill>
                  <a:schemeClr val="tx1"/>
                </a:solidFill>
                <a:effectLst/>
                <a:latin typeface="+mn-lt"/>
                <a:ea typeface="ＭＳ Ｐゴシック" pitchFamily="-84" charset="-128"/>
                <a:cs typeface="ＭＳ Ｐゴシック" pitchFamily="-84" charset="-128"/>
              </a:rPr>
              <a:t>Address the full range of those needs including a full complement of contraceptive options, HIV and STI prevention.   </a:t>
            </a:r>
          </a:p>
          <a:p>
            <a:pPr marL="257175" marR="0" lvl="0" indent="-257175" algn="l" defTabSz="914400" rtl="0" eaLnBrk="0" fontAlgn="base" latinLnBrk="0" hangingPunct="0">
              <a:lnSpc>
                <a:spcPct val="100000"/>
              </a:lnSpc>
              <a:spcBef>
                <a:spcPts val="600"/>
              </a:spcBef>
              <a:spcAft>
                <a:spcPts val="600"/>
              </a:spcAft>
              <a:buClrTx/>
              <a:buSzTx/>
              <a:buFont typeface="Wingdings" pitchFamily="2" charset="2"/>
              <a:buChar char="q"/>
              <a:tabLst/>
              <a:defRPr/>
            </a:pPr>
            <a:r>
              <a:rPr lang="en-US" sz="1200" kern="1200" dirty="0">
                <a:solidFill>
                  <a:schemeClr val="tx1"/>
                </a:solidFill>
                <a:effectLst/>
                <a:latin typeface="+mn-lt"/>
                <a:ea typeface="ＭＳ Ｐゴシック" pitchFamily="-84" charset="-128"/>
                <a:cs typeface="ＭＳ Ｐゴシック" pitchFamily="-84" charset="-128"/>
              </a:rPr>
              <a:t>Entrench the task teams to work on expanding method mix and better integration of HIV, STI and contraception services. </a:t>
            </a:r>
            <a:endParaRPr kumimoji="0" lang="en-US" sz="21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C91C6D6-8C0A-458F-B99B-10215AE2EB40}" type="slidenum">
              <a:rPr lang="en-GB" altLang="en-US" smtClean="0"/>
              <a:pPr/>
              <a:t>8</a:t>
            </a:fld>
            <a:endParaRPr lang="en-GB" altLang="en-US"/>
          </a:p>
        </p:txBody>
      </p:sp>
    </p:spTree>
    <p:extLst>
      <p:ext uri="{BB962C8B-B14F-4D97-AF65-F5344CB8AC3E}">
        <p14:creationId xmlns:p14="http://schemas.microsoft.com/office/powerpoint/2010/main" val="12086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746125"/>
            <a:ext cx="5268912" cy="3727450"/>
          </a:xfrm>
          <a:prstGeom prst="rect">
            <a:avLst/>
          </a:prstGeom>
        </p:spPr>
      </p:sp>
      <p:sp>
        <p:nvSpPr>
          <p:cNvPr id="3" name="Notes Placeholder 2"/>
          <p:cNvSpPr>
            <a:spLocks noGrp="1"/>
          </p:cNvSpPr>
          <p:nvPr>
            <p:ph type="body" idx="1"/>
          </p:nvPr>
        </p:nvSpPr>
        <p:spPr>
          <a:xfrm>
            <a:off x="680879" y="4721941"/>
            <a:ext cx="5447030" cy="4473416"/>
          </a:xfrm>
          <a:prstGeom prst="rect">
            <a:avLst/>
          </a:prstGeom>
        </p:spPr>
        <p:txBody>
          <a:bodyPr lIns="88349" tIns="44175" rIns="88349" bIns="44175"/>
          <a:lstStyle/>
          <a:p>
            <a:endParaRPr lang="en-GB" dirty="0"/>
          </a:p>
        </p:txBody>
      </p:sp>
    </p:spTree>
    <p:extLst>
      <p:ext uri="{BB962C8B-B14F-4D97-AF65-F5344CB8AC3E}">
        <p14:creationId xmlns:p14="http://schemas.microsoft.com/office/powerpoint/2010/main" val="3945767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E39E4BE-917F-4F74-9094-22BDB47E44A3}"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sp>
        <p:nvSpPr>
          <p:cNvPr id="7" name="Rectangle 6"/>
          <p:cNvSpPr/>
          <p:nvPr userDrawn="1"/>
        </p:nvSpPr>
        <p:spPr bwMode="auto">
          <a:xfrm>
            <a:off x="1063228" y="3732213"/>
            <a:ext cx="6604397" cy="863600"/>
          </a:xfrm>
          <a:prstGeom prst="rect">
            <a:avLst/>
          </a:prstGeom>
          <a:solidFill>
            <a:schemeClr val="bg1">
              <a:lumMod val="85000"/>
            </a:schemeClr>
          </a:solidFill>
          <a:ln>
            <a:noFill/>
          </a:ln>
          <a:effec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Tx/>
              <a:buChar char="•"/>
            </a:pPr>
            <a:endParaRPr lang="en-GB" altLang="en-US" sz="1600">
              <a:latin typeface="Trebuchet MS" pitchFamily="34" charset="0"/>
            </a:endParaRPr>
          </a:p>
        </p:txBody>
      </p:sp>
      <p:sp>
        <p:nvSpPr>
          <p:cNvPr id="8" name="Rectangle 7"/>
          <p:cNvSpPr/>
          <p:nvPr userDrawn="1"/>
        </p:nvSpPr>
        <p:spPr bwMode="auto">
          <a:xfrm flipV="1">
            <a:off x="1063228" y="1557339"/>
            <a:ext cx="6604397" cy="2174875"/>
          </a:xfrm>
          <a:prstGeom prst="rect">
            <a:avLst/>
          </a:prstGeom>
          <a:solidFill>
            <a:schemeClr val="bg1">
              <a:lumMod val="95000"/>
            </a:schemeClr>
          </a:solidFill>
          <a:ln>
            <a:noFill/>
          </a:ln>
          <a:effec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Tx/>
              <a:buChar char="•"/>
            </a:pPr>
            <a:endParaRPr lang="en-GB" altLang="en-US" sz="1600">
              <a:latin typeface="Trebuchet MS" pitchFamily="34" charset="0"/>
            </a:endParaRPr>
          </a:p>
        </p:txBody>
      </p:sp>
      <p:pic>
        <p:nvPicPr>
          <p:cNvPr id="9"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8572" y="5421314"/>
            <a:ext cx="164425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4642" y="5199064"/>
            <a:ext cx="1955006"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6542" y="1776871"/>
            <a:ext cx="5933771" cy="1735444"/>
          </a:xfrm>
        </p:spPr>
        <p:txBody>
          <a:bodyPr>
            <a:normAutofit/>
          </a:bodyPr>
          <a:lstStyle>
            <a:lvl1pPr>
              <a:defRPr sz="3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446542" y="3838658"/>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3" name="Text Placeholder 22"/>
          <p:cNvSpPr>
            <a:spLocks noGrp="1"/>
          </p:cNvSpPr>
          <p:nvPr>
            <p:ph type="body" sz="quarter" idx="10"/>
          </p:nvPr>
        </p:nvSpPr>
        <p:spPr>
          <a:xfrm>
            <a:off x="1446541" y="4198772"/>
            <a:ext cx="5933771" cy="287337"/>
          </a:xfrm>
        </p:spPr>
        <p:txBody>
          <a:bodyPr>
            <a:noAutofit/>
          </a:bodyPr>
          <a:lstStyle>
            <a:lvl1pPr marL="0" indent="0">
              <a:buNone/>
              <a:defRPr sz="1600"/>
            </a:lvl1pPr>
          </a:lstStyle>
          <a:p>
            <a:pPr lvl="0"/>
            <a:r>
              <a:rPr lang="en-US"/>
              <a:t>Click to edit Master text styles</a:t>
            </a:r>
          </a:p>
        </p:txBody>
      </p:sp>
      <p:sp>
        <p:nvSpPr>
          <p:cNvPr id="25" name="Text Placeholder 24"/>
          <p:cNvSpPr>
            <a:spLocks noGrp="1"/>
          </p:cNvSpPr>
          <p:nvPr>
            <p:ph type="body" sz="quarter" idx="11"/>
          </p:nvPr>
        </p:nvSpPr>
        <p:spPr>
          <a:xfrm>
            <a:off x="0" y="476674"/>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549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ABCCFB9-37F1-496E-B366-1AF25D8F2326}"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199406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2B584B8-D0E2-4716-9404-140EDBCFEBEA}"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243204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sp>
        <p:nvSpPr>
          <p:cNvPr id="11" name="Rectangle 10"/>
          <p:cNvSpPr/>
          <p:nvPr/>
        </p:nvSpPr>
        <p:spPr bwMode="auto">
          <a:xfrm>
            <a:off x="1062896" y="3556951"/>
            <a:ext cx="6605448" cy="864098"/>
          </a:xfrm>
          <a:prstGeom prst="rect">
            <a:avLst/>
          </a:prstGeom>
          <a:solidFill>
            <a:schemeClr val="bg1">
              <a:lumMod val="85000"/>
            </a:schemeClr>
          </a:solidFill>
          <a:ln>
            <a:noFill/>
          </a:ln>
          <a:effectLst/>
        </p:spPr>
        <p:txBody>
          <a:bodyPr vert="horz" wrap="square" lIns="68580" tIns="34290" rIns="68580" bIns="34290" numCol="1" rtlCol="0" anchor="t" anchorCtr="0" compatLnSpc="1">
            <a:prstTxWarp prst="textNoShape">
              <a:avLst/>
            </a:prstTxWarp>
          </a:bodyPr>
          <a:lstStyle/>
          <a:p>
            <a:pPr fontAlgn="base">
              <a:spcBef>
                <a:spcPct val="20000"/>
              </a:spcBef>
              <a:spcAft>
                <a:spcPct val="0"/>
              </a:spcAft>
              <a:buFontTx/>
              <a:buChar char="•"/>
            </a:pPr>
            <a:endParaRPr lang="en-GB" sz="1200">
              <a:solidFill>
                <a:prstClr val="black"/>
              </a:solidFill>
              <a:latin typeface="Trebuchet MS" pitchFamily="34" charset="0"/>
              <a:cs typeface="Arial" charset="0"/>
            </a:endParaRPr>
          </a:p>
        </p:txBody>
      </p:sp>
      <p:sp>
        <p:nvSpPr>
          <p:cNvPr id="12" name="Rectangle 11"/>
          <p:cNvSpPr/>
          <p:nvPr/>
        </p:nvSpPr>
        <p:spPr bwMode="auto">
          <a:xfrm flipV="1">
            <a:off x="1062896" y="1381350"/>
            <a:ext cx="6605448" cy="2175607"/>
          </a:xfrm>
          <a:prstGeom prst="rect">
            <a:avLst/>
          </a:prstGeom>
          <a:solidFill>
            <a:schemeClr val="bg1">
              <a:lumMod val="95000"/>
            </a:schemeClr>
          </a:solidFill>
          <a:ln>
            <a:noFill/>
          </a:ln>
          <a:effectLst/>
        </p:spPr>
        <p:txBody>
          <a:bodyPr vert="horz" wrap="square" lIns="68580" tIns="34290" rIns="68580" bIns="34290" numCol="1" rtlCol="0" anchor="t" anchorCtr="0" compatLnSpc="1">
            <a:prstTxWarp prst="textNoShape">
              <a:avLst/>
            </a:prstTxWarp>
          </a:bodyPr>
          <a:lstStyle/>
          <a:p>
            <a:pPr fontAlgn="base">
              <a:spcBef>
                <a:spcPct val="20000"/>
              </a:spcBef>
              <a:spcAft>
                <a:spcPct val="0"/>
              </a:spcAft>
              <a:buFontTx/>
              <a:buChar char="•"/>
            </a:pPr>
            <a:endParaRPr lang="en-GB" sz="120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59" y="1601424"/>
            <a:ext cx="5933771" cy="1735444"/>
          </a:xfrm>
        </p:spPr>
        <p:txBody>
          <a:bodyPr>
            <a:normAutofit/>
          </a:bodyPr>
          <a:lstStyle>
            <a:lvl1pPr>
              <a:defRPr sz="27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59" y="3663213"/>
            <a:ext cx="5933771" cy="360039"/>
          </a:xfrm>
        </p:spPr>
        <p:txBody>
          <a:bodyPr>
            <a:normAutofit/>
          </a:bodyPr>
          <a:lstStyle>
            <a:lvl1pPr marL="0" indent="0" algn="l">
              <a:buNone/>
              <a:defRPr sz="135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58" y="4023331"/>
            <a:ext cx="5933771" cy="287337"/>
          </a:xfrm>
        </p:spPr>
        <p:txBody>
          <a:bodyPr>
            <a:noAutofit/>
          </a:bodyPr>
          <a:lstStyle>
            <a:lvl1pPr marL="0" indent="0">
              <a:buNone/>
              <a:defRPr sz="12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80"/>
            <a:ext cx="1763688" cy="288925"/>
          </a:xfrm>
          <a:solidFill>
            <a:schemeClr val="tx1">
              <a:lumMod val="95000"/>
              <a:lumOff val="5000"/>
            </a:schemeClr>
          </a:solidFill>
        </p:spPr>
        <p:txBody>
          <a:bodyPr>
            <a:normAutofit/>
          </a:bodyPr>
          <a:lstStyle>
            <a:lvl1pPr marL="0" indent="0" algn="ctr">
              <a:buNone/>
              <a:defRPr sz="9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965" y="5198994"/>
            <a:ext cx="1954264" cy="1050416"/>
          </a:xfrm>
          <a:prstGeom prst="rect">
            <a:avLst/>
          </a:prstGeom>
        </p:spPr>
      </p:pic>
      <p:sp>
        <p:nvSpPr>
          <p:cNvPr id="13" name="Rectangle 12"/>
          <p:cNvSpPr/>
          <p:nvPr/>
        </p:nvSpPr>
        <p:spPr bwMode="auto">
          <a:xfrm flipV="1">
            <a:off x="1062896" y="4333672"/>
            <a:ext cx="6605448" cy="463480"/>
          </a:xfrm>
          <a:prstGeom prst="rect">
            <a:avLst/>
          </a:prstGeom>
          <a:solidFill>
            <a:schemeClr val="bg1">
              <a:lumMod val="95000"/>
            </a:schemeClr>
          </a:solidFill>
          <a:ln>
            <a:noFill/>
          </a:ln>
          <a:effectLst/>
        </p:spPr>
        <p:txBody>
          <a:bodyPr vert="horz" wrap="square" lIns="68580" tIns="34290" rIns="68580" bIns="34290" numCol="1" rtlCol="0" anchor="t" anchorCtr="0" compatLnSpc="1">
            <a:prstTxWarp prst="textNoShape">
              <a:avLst/>
            </a:prstTxWarp>
          </a:bodyPr>
          <a:lstStyle/>
          <a:p>
            <a:pPr fontAlgn="base">
              <a:spcBef>
                <a:spcPct val="20000"/>
              </a:spcBef>
              <a:spcAft>
                <a:spcPct val="0"/>
              </a:spcAft>
              <a:buFontTx/>
              <a:buChar char="•"/>
            </a:pPr>
            <a:endParaRPr lang="en-GB" sz="1200">
              <a:solidFill>
                <a:prstClr val="black"/>
              </a:solidFill>
              <a:latin typeface="Trebuchet MS" pitchFamily="34" charset="0"/>
              <a:cs typeface="Arial" charset="0"/>
            </a:endParaRPr>
          </a:p>
        </p:txBody>
      </p:sp>
      <p:sp>
        <p:nvSpPr>
          <p:cNvPr id="15" name="TextBox 14"/>
          <p:cNvSpPr txBox="1"/>
          <p:nvPr/>
        </p:nvSpPr>
        <p:spPr>
          <a:xfrm>
            <a:off x="1441536" y="4415775"/>
            <a:ext cx="1834320" cy="285165"/>
          </a:xfrm>
          <a:prstGeom prst="rect">
            <a:avLst/>
          </a:prstGeom>
        </p:spPr>
        <p:txBody>
          <a:bodyPr vert="horz" lIns="68580" tIns="34290" rIns="68580" bIns="3429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prstClr val="black"/>
              </a:buClr>
            </a:pPr>
            <a:r>
              <a:rPr lang="en-GB" sz="975">
                <a:solidFill>
                  <a:srgbClr val="4F81BD"/>
                </a:solidFill>
              </a:rPr>
              <a:t>Twitter @HRPresearch</a:t>
            </a:r>
          </a:p>
        </p:txBody>
      </p:sp>
      <p:sp>
        <p:nvSpPr>
          <p:cNvPr id="14" name="Slide Number Placeholder 6">
            <a:extLst>
              <a:ext uri="{FF2B5EF4-FFF2-40B4-BE49-F238E27FC236}">
                <a16:creationId xmlns:a16="http://schemas.microsoft.com/office/drawing/2014/main" id="{77D06E4B-08BA-4596-9EE5-673A759D8208}"/>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E39E4BE-917F-4F74-9094-22BDB47E44A3}"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sp>
        <p:nvSpPr>
          <p:cNvPr id="16" name="Rectangle 15">
            <a:extLst>
              <a:ext uri="{FF2B5EF4-FFF2-40B4-BE49-F238E27FC236}">
                <a16:creationId xmlns:a16="http://schemas.microsoft.com/office/drawing/2014/main" id="{7DA9F07C-0594-43F8-B2E7-B1925FF4143D}"/>
              </a:ext>
            </a:extLst>
          </p:cNvPr>
          <p:cNvSpPr/>
          <p:nvPr userDrawn="1"/>
        </p:nvSpPr>
        <p:spPr bwMode="auto">
          <a:xfrm>
            <a:off x="1063228" y="3732213"/>
            <a:ext cx="6604397" cy="863600"/>
          </a:xfrm>
          <a:prstGeom prst="rect">
            <a:avLst/>
          </a:prstGeom>
          <a:solidFill>
            <a:schemeClr val="bg1">
              <a:lumMod val="85000"/>
            </a:schemeClr>
          </a:solidFill>
          <a:ln>
            <a:noFill/>
          </a:ln>
          <a:effec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Tx/>
              <a:buChar char="•"/>
            </a:pPr>
            <a:endParaRPr lang="en-GB" altLang="en-US" sz="1600">
              <a:latin typeface="Trebuchet MS" pitchFamily="34" charset="0"/>
            </a:endParaRPr>
          </a:p>
        </p:txBody>
      </p:sp>
      <p:sp>
        <p:nvSpPr>
          <p:cNvPr id="17" name="Rectangle 16">
            <a:extLst>
              <a:ext uri="{FF2B5EF4-FFF2-40B4-BE49-F238E27FC236}">
                <a16:creationId xmlns:a16="http://schemas.microsoft.com/office/drawing/2014/main" id="{521A7CD1-6EEC-4B59-BA81-8D133CAA337D}"/>
              </a:ext>
            </a:extLst>
          </p:cNvPr>
          <p:cNvSpPr/>
          <p:nvPr userDrawn="1"/>
        </p:nvSpPr>
        <p:spPr bwMode="auto">
          <a:xfrm flipV="1">
            <a:off x="1063228" y="1557339"/>
            <a:ext cx="6604397" cy="2174875"/>
          </a:xfrm>
          <a:prstGeom prst="rect">
            <a:avLst/>
          </a:prstGeom>
          <a:solidFill>
            <a:schemeClr val="bg1">
              <a:lumMod val="95000"/>
            </a:schemeClr>
          </a:solidFill>
          <a:ln>
            <a:noFill/>
          </a:ln>
          <a:effec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Tx/>
              <a:buChar char="•"/>
            </a:pPr>
            <a:endParaRPr lang="en-GB" altLang="en-US" sz="1600">
              <a:latin typeface="Trebuchet MS" pitchFamily="34" charset="0"/>
            </a:endParaRPr>
          </a:p>
        </p:txBody>
      </p:sp>
      <p:pic>
        <p:nvPicPr>
          <p:cNvPr id="18" name="Picture 2" descr="C:\Users\kolevs\Desktop\WHO-EN-BW-H.jpg">
            <a:extLst>
              <a:ext uri="{FF2B5EF4-FFF2-40B4-BE49-F238E27FC236}">
                <a16:creationId xmlns:a16="http://schemas.microsoft.com/office/drawing/2014/main" id="{A1BE223E-96E4-415F-9A19-B4C5FD11472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08572" y="5421314"/>
            <a:ext cx="164425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DE7ABC6-AF48-4BAA-AC10-FFFC5025DF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4642" y="5199064"/>
            <a:ext cx="1955006"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89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034" y="6466365"/>
            <a:ext cx="801218" cy="2464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8" name="TextBox 7"/>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0" name="Slide Number Placeholder 6">
            <a:extLst>
              <a:ext uri="{FF2B5EF4-FFF2-40B4-BE49-F238E27FC236}">
                <a16:creationId xmlns:a16="http://schemas.microsoft.com/office/drawing/2014/main" id="{E596D698-5EB3-40E6-90B7-04ABA2D9507F}"/>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DCB5AEC-3252-48A8-947E-62781A1834F6}"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1" name="Picture 6">
            <a:extLst>
              <a:ext uri="{FF2B5EF4-FFF2-40B4-BE49-F238E27FC236}">
                <a16:creationId xmlns:a16="http://schemas.microsoft.com/office/drawing/2014/main" id="{E6B64CC8-EEA6-4C16-ADB7-5539D079BD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242" y="6465888"/>
            <a:ext cx="80248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3C30AFB7-DB1C-4619-A6E7-CBBD90CF91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06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8" name="TextBox 7"/>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0" name="Slide Number Placeholder 6">
            <a:extLst>
              <a:ext uri="{FF2B5EF4-FFF2-40B4-BE49-F238E27FC236}">
                <a16:creationId xmlns:a16="http://schemas.microsoft.com/office/drawing/2014/main" id="{15F07F3F-E760-49FE-924B-A8D1EAD04465}"/>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3D77BF8-97AF-47A9-A8B1-4B1128897D44}"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2" name="Picture 6">
            <a:extLst>
              <a:ext uri="{FF2B5EF4-FFF2-40B4-BE49-F238E27FC236}">
                <a16:creationId xmlns:a16="http://schemas.microsoft.com/office/drawing/2014/main" id="{8EC0EB45-00A1-4A23-B4BA-BA45AED19C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67890BCE-AA8F-49C4-8ABC-5027BAA8E6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364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9" name="TextBox 8"/>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1" name="Slide Number Placeholder 6">
            <a:extLst>
              <a:ext uri="{FF2B5EF4-FFF2-40B4-BE49-F238E27FC236}">
                <a16:creationId xmlns:a16="http://schemas.microsoft.com/office/drawing/2014/main" id="{B42E266C-3B70-4F51-A7D7-AB78497F032F}"/>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24CC7EB-7E79-4174-8203-CBD9D72ABAAF}"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3" name="Picture 6">
            <a:extLst>
              <a:ext uri="{FF2B5EF4-FFF2-40B4-BE49-F238E27FC236}">
                <a16:creationId xmlns:a16="http://schemas.microsoft.com/office/drawing/2014/main" id="{ADD3F19D-4F58-4100-B73A-CCB75CD0E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9449857A-0EAA-46B7-85DF-A517A9F6CE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97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11" name="TextBox 10"/>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3" name="Slide Number Placeholder 6">
            <a:extLst>
              <a:ext uri="{FF2B5EF4-FFF2-40B4-BE49-F238E27FC236}">
                <a16:creationId xmlns:a16="http://schemas.microsoft.com/office/drawing/2014/main" id="{FBD7655A-4273-47C6-95A9-AB5E6B603033}"/>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D98BC70-CE0E-4195-A9A9-3661CE4EA7E0}"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5" name="Picture 6">
            <a:extLst>
              <a:ext uri="{FF2B5EF4-FFF2-40B4-BE49-F238E27FC236}">
                <a16:creationId xmlns:a16="http://schemas.microsoft.com/office/drawing/2014/main" id="{D7DC59A1-49A4-4436-871D-1E3BDE2B5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61D52B84-9BCF-463D-9AC8-A8CDF5D346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608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7" name="TextBox 6"/>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0" name="Slide Number Placeholder 6">
            <a:extLst>
              <a:ext uri="{FF2B5EF4-FFF2-40B4-BE49-F238E27FC236}">
                <a16:creationId xmlns:a16="http://schemas.microsoft.com/office/drawing/2014/main" id="{04E173CA-4719-45AA-A8E9-E9EEB2E0FC83}"/>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CDF54A0-4CF3-4F25-990E-69F3C1372B53}"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1" name="Picture 6">
            <a:extLst>
              <a:ext uri="{FF2B5EF4-FFF2-40B4-BE49-F238E27FC236}">
                <a16:creationId xmlns:a16="http://schemas.microsoft.com/office/drawing/2014/main" id="{68436243-0CA6-46EB-9078-4C65542E76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8840FB37-AA90-45F2-A36A-245DD4538B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66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6" name="TextBox 5"/>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8" name="Slide Number Placeholder 6">
            <a:extLst>
              <a:ext uri="{FF2B5EF4-FFF2-40B4-BE49-F238E27FC236}">
                <a16:creationId xmlns:a16="http://schemas.microsoft.com/office/drawing/2014/main" id="{929A7BED-F626-471A-9B25-1E9F304200AA}"/>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E796D4D-002A-478B-B252-5102D2AABFDD}"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0" name="Picture 6">
            <a:extLst>
              <a:ext uri="{FF2B5EF4-FFF2-40B4-BE49-F238E27FC236}">
                <a16:creationId xmlns:a16="http://schemas.microsoft.com/office/drawing/2014/main" id="{64DAEC2A-462A-40F2-8E7B-4C7DA15D93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F33286EC-1F8D-4C32-BBB7-8F6FE34B08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570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9" name="TextBox 8"/>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1" name="Slide Number Placeholder 6">
            <a:extLst>
              <a:ext uri="{FF2B5EF4-FFF2-40B4-BE49-F238E27FC236}">
                <a16:creationId xmlns:a16="http://schemas.microsoft.com/office/drawing/2014/main" id="{ABAA61F5-5C0A-441B-ABBC-FF0F421321D7}"/>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A6C99B7-F0C1-4B0A-A493-A5C153F3D275}"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3" name="Picture 6">
            <a:extLst>
              <a:ext uri="{FF2B5EF4-FFF2-40B4-BE49-F238E27FC236}">
                <a16:creationId xmlns:a16="http://schemas.microsoft.com/office/drawing/2014/main" id="{E96CD630-4EB8-4C92-B6D9-09F583F6C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3AE1C484-812E-4067-9F07-D08ED84BE0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71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DCB5AEC-3252-48A8-947E-62781A1834F6}"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242" y="6465888"/>
            <a:ext cx="80248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2575342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9" name="TextBox 8"/>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1" name="Slide Number Placeholder 6">
            <a:extLst>
              <a:ext uri="{FF2B5EF4-FFF2-40B4-BE49-F238E27FC236}">
                <a16:creationId xmlns:a16="http://schemas.microsoft.com/office/drawing/2014/main" id="{CC4AFA3B-3B00-4B8D-889A-8A86EBAFE2CE}"/>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D6F2201-715D-4D86-9D7A-F4A66CBB9CF6}"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3" name="Picture 6">
            <a:extLst>
              <a:ext uri="{FF2B5EF4-FFF2-40B4-BE49-F238E27FC236}">
                <a16:creationId xmlns:a16="http://schemas.microsoft.com/office/drawing/2014/main" id="{7E8DEFE5-404D-4140-9E8C-961E896086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006ADE1F-8ADB-4CE2-8299-0857A79F5C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10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8" name="TextBox 7"/>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0" name="Slide Number Placeholder 6">
            <a:extLst>
              <a:ext uri="{FF2B5EF4-FFF2-40B4-BE49-F238E27FC236}">
                <a16:creationId xmlns:a16="http://schemas.microsoft.com/office/drawing/2014/main" id="{68D748B2-97A7-4D5E-AA0B-CB802795BBB5}"/>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ABCCFB9-37F1-496E-B366-1AF25D8F2326}"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2" name="Picture 6">
            <a:extLst>
              <a:ext uri="{FF2B5EF4-FFF2-40B4-BE49-F238E27FC236}">
                <a16:creationId xmlns:a16="http://schemas.microsoft.com/office/drawing/2014/main" id="{05F55195-1417-464C-B3C8-C0C6DC76B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7E67DC9E-B14C-457B-923D-A043097810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531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325"/>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4" y="6359852"/>
            <a:ext cx="476672" cy="476672"/>
          </a:xfrm>
          <a:prstGeom prst="rect">
            <a:avLst/>
          </a:prstGeom>
        </p:spPr>
      </p:pic>
      <p:sp>
        <p:nvSpPr>
          <p:cNvPr id="8" name="TextBox 7"/>
          <p:cNvSpPr txBox="1"/>
          <p:nvPr/>
        </p:nvSpPr>
        <p:spPr>
          <a:xfrm>
            <a:off x="368241" y="6519812"/>
            <a:ext cx="1224136" cy="184666"/>
          </a:xfrm>
          <a:prstGeom prst="rect">
            <a:avLst/>
          </a:prstGeom>
          <a:noFill/>
        </p:spPr>
        <p:txBody>
          <a:bodyPr wrap="square" rtlCol="0">
            <a:spAutoFit/>
          </a:bodyPr>
          <a:lstStyle/>
          <a:p>
            <a:r>
              <a:rPr lang="en-GB" sz="600">
                <a:solidFill>
                  <a:prstClr val="white">
                    <a:lumMod val="50000"/>
                  </a:prstClr>
                </a:solidFill>
              </a:rPr>
              <a:t>Twitter @HRPresearch</a:t>
            </a:r>
          </a:p>
        </p:txBody>
      </p:sp>
      <p:sp>
        <p:nvSpPr>
          <p:cNvPr id="10" name="Slide Number Placeholder 6">
            <a:extLst>
              <a:ext uri="{FF2B5EF4-FFF2-40B4-BE49-F238E27FC236}">
                <a16:creationId xmlns:a16="http://schemas.microsoft.com/office/drawing/2014/main" id="{27EC87BC-4F45-406B-9C82-7B2360497F1C}"/>
              </a:ext>
            </a:extLst>
          </p:cNvPr>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2B584B8-D0E2-4716-9404-140EDBCFEBEA}"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12" name="Picture 6">
            <a:extLst>
              <a:ext uri="{FF2B5EF4-FFF2-40B4-BE49-F238E27FC236}">
                <a16:creationId xmlns:a16="http://schemas.microsoft.com/office/drawing/2014/main" id="{B9E6A00D-183C-471B-9F84-9E3E201A94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6CE5F38C-815F-4B88-B6A0-60A332CDAF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34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3D77BF8-97AF-47A9-A8B1-4B1128897D44}"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159342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24CC7EB-7E79-4174-8203-CBD9D72ABAAF}"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33561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D98BC70-CE0E-4195-A9A9-3661CE4EA7E0}"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20702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CDF54A0-4CF3-4F25-990E-69F3C1372B53}"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557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E796D4D-002A-478B-B252-5102D2AABFDD}"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80794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A6C99B7-F0C1-4B0A-A493-A5C153F3D275}"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60422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D6F2201-715D-4D86-9D7A-F4A66CBB9CF6}"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5954" y="6480176"/>
            <a:ext cx="8024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44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p:cNvSpPr>
            <a:spLocks noGrp="1"/>
          </p:cNvSpPr>
          <p:nvPr>
            <p:ph type="ftr" sz="quarter" idx="10"/>
          </p:nvPr>
        </p:nvSpPr>
        <p:spPr>
          <a:xfrm>
            <a:off x="452438" y="6569076"/>
            <a:ext cx="2895600" cy="144463"/>
          </a:xfrm>
        </p:spPr>
        <p:txBody>
          <a:bodyPr/>
          <a:lstStyle>
            <a:lvl1pPr>
              <a:defRPr/>
            </a:lvl1pPr>
          </a:lstStyle>
          <a:p>
            <a:r>
              <a:rPr lang="en-US" altLang="en-US"/>
              <a:t>WHO priorities in infertility</a:t>
            </a:r>
            <a:endParaRPr lang="en-GB" altLang="en-US"/>
          </a:p>
        </p:txBody>
      </p:sp>
    </p:spTree>
    <p:extLst>
      <p:ext uri="{BB962C8B-B14F-4D97-AF65-F5344CB8AC3E}">
        <p14:creationId xmlns:p14="http://schemas.microsoft.com/office/powerpoint/2010/main" val="97733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557339"/>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Footer Placeholder 3"/>
          <p:cNvSpPr>
            <a:spLocks noGrp="1"/>
          </p:cNvSpPr>
          <p:nvPr>
            <p:ph type="ftr" sz="quarter" idx="3"/>
          </p:nvPr>
        </p:nvSpPr>
        <p:spPr>
          <a:xfrm>
            <a:off x="465535" y="6562726"/>
            <a:ext cx="2895600" cy="144463"/>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BFBFBF"/>
                </a:solidFill>
              </a:defRPr>
            </a:lvl1pPr>
          </a:lstStyle>
          <a:p>
            <a:r>
              <a:rPr lang="en-US" altLang="en-US"/>
              <a:t>WHO priorities in infertility</a:t>
            </a:r>
            <a:endParaRPr lang="en-GB" altLang="en-US"/>
          </a:p>
        </p:txBody>
      </p:sp>
      <p:sp>
        <p:nvSpPr>
          <p:cNvPr id="5" name="Slide Number Placeholder 6"/>
          <p:cNvSpPr txBox="1">
            <a:spLocks noChangeArrowheads="1"/>
          </p:cNvSpPr>
          <p:nvPr/>
        </p:nvSpPr>
        <p:spPr>
          <a:xfrm>
            <a:off x="108348" y="6526213"/>
            <a:ext cx="359569" cy="215900"/>
          </a:xfrm>
          <a:prstGeom prst="rect">
            <a:avLst/>
          </a:prstGeom>
          <a:ln/>
        </p:spPr>
        <p:txBody>
          <a:bodyPr anchor="ctr"/>
          <a:lstStyle>
            <a:lvl1pPr>
              <a:defRPr>
                <a:solidFill>
                  <a:schemeClr val="tx1"/>
                </a:solidFill>
                <a:latin typeface="Calibri" pitchFamily="34" charset="0"/>
                <a:cs typeface="Arial" charset="0"/>
              </a:defRPr>
            </a:lvl1pPr>
            <a:lvl2pPr marL="37931725" indent="-37474525">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0186746-7844-4910-90E5-21F4334B59E4}" type="slidenum">
              <a:rPr lang="en-GB" altLang="en-US" sz="1000">
                <a:solidFill>
                  <a:srgbClr val="D9D9D9"/>
                </a:solidFill>
                <a:cs typeface="Calibri" pitchFamily="34" charset="0"/>
              </a:rPr>
              <a:pPr algn="r" eaLnBrk="1" hangingPunct="1"/>
              <a:t>‹#›</a:t>
            </a:fld>
            <a:endParaRPr lang="en-GB" altLang="en-US" sz="1000">
              <a:solidFill>
                <a:srgbClr val="D9D9D9"/>
              </a:solidFill>
              <a:cs typeface="Calibri" pitchFamily="34" charset="0"/>
            </a:endParaRPr>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sldNum="0" hdr="0" dt="0"/>
  <p:txStyles>
    <p:titleStyle>
      <a:lvl1pPr algn="l" rtl="0" eaLnBrk="0" fontAlgn="base" hangingPunct="0">
        <a:spcBef>
          <a:spcPct val="0"/>
        </a:spcBef>
        <a:spcAft>
          <a:spcPct val="0"/>
        </a:spcAft>
        <a:defRPr sz="3600" b="1" kern="1200">
          <a:solidFill>
            <a:srgbClr val="007DC5"/>
          </a:solidFill>
          <a:latin typeface="+mj-lt"/>
          <a:ea typeface="ＭＳ Ｐゴシック" pitchFamily="-84" charset="-128"/>
          <a:cs typeface="ＭＳ Ｐゴシック" pitchFamily="-84" charset="-128"/>
        </a:defRPr>
      </a:lvl1pPr>
      <a:lvl2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pitchFamily="2" charset="2"/>
        <a:buChar char="q"/>
        <a:defRPr sz="28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6"/>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6" y="6526180"/>
            <a:ext cx="360362" cy="215900"/>
          </a:xfrm>
          <a:prstGeom prst="rect">
            <a:avLst/>
          </a:prstGeom>
          <a:ln/>
        </p:spPr>
        <p:txBody>
          <a:bodyPr vert="horz" lIns="68580" tIns="34290" rIns="68580" bIns="3429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788" smtClean="0">
                <a:solidFill>
                  <a:prstClr val="white">
                    <a:lumMod val="85000"/>
                  </a:prstClr>
                </a:solidFill>
              </a:rPr>
              <a:pPr>
                <a:defRPr/>
              </a:pPr>
              <a:t>‹#›</a:t>
            </a:fld>
            <a:endParaRPr lang="en-GB" sz="788" dirty="0">
              <a:solidFill>
                <a:prstClr val="white">
                  <a:lumMod val="85000"/>
                </a:prstClr>
              </a:solidFill>
            </a:endParaRPr>
          </a:p>
        </p:txBody>
      </p:sp>
    </p:spTree>
    <p:extLst>
      <p:ext uri="{BB962C8B-B14F-4D97-AF65-F5344CB8AC3E}">
        <p14:creationId xmlns:p14="http://schemas.microsoft.com/office/powerpoint/2010/main" val="2600735667"/>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sldNum="0" hdr="0" dt="0"/>
  <p:txStyles>
    <p:titleStyle>
      <a:lvl1pPr algn="l" defTabSz="685800" rtl="0" eaLnBrk="1" latinLnBrk="0" hangingPunct="1">
        <a:spcBef>
          <a:spcPct val="0"/>
        </a:spcBef>
        <a:buNone/>
        <a:defRPr sz="2700" b="1" kern="1200">
          <a:solidFill>
            <a:srgbClr val="007DC5"/>
          </a:solidFill>
          <a:latin typeface="+mj-lt"/>
          <a:ea typeface="+mj-ea"/>
          <a:cs typeface="+mj-cs"/>
        </a:defRPr>
      </a:lvl1pPr>
    </p:titleStyle>
    <p:bodyStyle>
      <a:lvl1pPr marL="257175" indent="-257175" algn="l" defTabSz="685800" rtl="0" eaLnBrk="1" latinLnBrk="0" hangingPunct="1">
        <a:spcBef>
          <a:spcPct val="20000"/>
        </a:spcBef>
        <a:buClr>
          <a:schemeClr val="tx1"/>
        </a:buClr>
        <a:buSzPct val="60000"/>
        <a:buFont typeface="Wingdings" pitchFamily="2" charset="2"/>
        <a:buChar char="q"/>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gi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hyperlink" Target="mailto:steynp@who.int" TargetMode="External"/><Relationship Id="rId4" Type="http://schemas.openxmlformats.org/officeDocument/2006/relationships/image" Target="../media/image14.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hemeOverride" Target="../theme/themeOverride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hemeOverride" Target="../theme/themeOverride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reproductivehealth/hc-hiv/en/" TargetMode="Externa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6" name="Title 1"/>
          <p:cNvSpPr>
            <a:spLocks noGrp="1"/>
          </p:cNvSpPr>
          <p:nvPr>
            <p:ph type="ctrTitle"/>
          </p:nvPr>
        </p:nvSpPr>
        <p:spPr>
          <a:xfrm>
            <a:off x="971600" y="1556792"/>
            <a:ext cx="6840760" cy="2160240"/>
          </a:xfrm>
        </p:spPr>
        <p:txBody>
          <a:bodyPr>
            <a:normAutofit/>
          </a:bodyPr>
          <a:lstStyle/>
          <a:p>
            <a:pPr algn="ctr"/>
            <a:br>
              <a:rPr lang="en-ZA" dirty="0"/>
            </a:br>
            <a:r>
              <a:rPr lang="en-US" dirty="0"/>
              <a:t>An update on WHO process, interim guidance and future guidelines. What’s next?  </a:t>
            </a:r>
            <a:endParaRPr lang="en-US" altLang="en-US" dirty="0">
              <a:ea typeface="ＭＳ Ｐゴシック" pitchFamily="34" charset="-128"/>
            </a:endParaRPr>
          </a:p>
        </p:txBody>
      </p:sp>
      <p:sp>
        <p:nvSpPr>
          <p:cNvPr id="13314" name="Text Placeholder 22"/>
          <p:cNvSpPr>
            <a:spLocks noGrp="1"/>
          </p:cNvSpPr>
          <p:nvPr>
            <p:ph type="body" sz="quarter" idx="10"/>
          </p:nvPr>
        </p:nvSpPr>
        <p:spPr>
          <a:xfrm>
            <a:off x="1925241" y="3715941"/>
            <a:ext cx="4968478" cy="865187"/>
          </a:xfrm>
        </p:spPr>
        <p:txBody>
          <a:bodyPr/>
          <a:lstStyle/>
          <a:p>
            <a:pPr>
              <a:spcBef>
                <a:spcPts val="0"/>
              </a:spcBef>
            </a:pPr>
            <a:r>
              <a:rPr lang="en-GB" altLang="en-US" sz="1800" b="1" dirty="0">
                <a:ea typeface="ＭＳ Ｐゴシック" pitchFamily="34" charset="-128"/>
              </a:rPr>
              <a:t>James Kiarie and Petrus Steyn</a:t>
            </a:r>
          </a:p>
          <a:p>
            <a:pPr>
              <a:spcBef>
                <a:spcPts val="0"/>
              </a:spcBef>
            </a:pPr>
            <a:r>
              <a:rPr lang="en-GB" altLang="en-US" sz="1800" b="1" dirty="0">
                <a:ea typeface="ＭＳ Ｐゴシック" pitchFamily="34" charset="-128"/>
              </a:rPr>
              <a:t>Human Reproduction Team</a:t>
            </a:r>
          </a:p>
          <a:p>
            <a:pPr>
              <a:spcBef>
                <a:spcPts val="0"/>
              </a:spcBef>
            </a:pPr>
            <a:r>
              <a:rPr lang="en-GB" altLang="en-US" sz="1800" b="1" dirty="0">
                <a:ea typeface="ＭＳ Ｐゴシック" pitchFamily="34" charset="-128"/>
              </a:rPr>
              <a:t>Department of Reproductive Health and Research</a:t>
            </a:r>
          </a:p>
        </p:txBody>
      </p:sp>
      <p:sp>
        <p:nvSpPr>
          <p:cNvPr id="6" name="Text Placeholder 24"/>
          <p:cNvSpPr>
            <a:spLocks noGrp="1"/>
          </p:cNvSpPr>
          <p:nvPr>
            <p:ph type="body" sz="quarter" idx="11"/>
          </p:nvPr>
        </p:nvSpPr>
        <p:spPr>
          <a:xfrm>
            <a:off x="0" y="476251"/>
            <a:ext cx="2789635" cy="288925"/>
          </a:xfrm>
        </p:spPr>
        <p:txBody>
          <a:bodyPr>
            <a:noAutofit/>
          </a:bodyPr>
          <a:lstStyle/>
          <a:p>
            <a:pPr algn="l">
              <a:buFont typeface="Wingdings" charset="2"/>
              <a:buNone/>
              <a:defRPr/>
            </a:pPr>
            <a:r>
              <a:rPr lang="en-GB" altLang="x-none" dirty="0">
                <a:ea typeface="ＭＳ Ｐゴシック" charset="-128"/>
              </a:rPr>
              <a:t>Mexico City, Mexico, July 21</a:t>
            </a:r>
            <a:r>
              <a:rPr lang="en-GB" altLang="x-none" baseline="30000" dirty="0">
                <a:ea typeface="ＭＳ Ｐゴシック" charset="-128"/>
              </a:rPr>
              <a:t>st</a:t>
            </a:r>
            <a:r>
              <a:rPr lang="en-GB" altLang="x-none" dirty="0">
                <a:ea typeface="ＭＳ Ｐゴシック" charset="-128"/>
              </a:rPr>
              <a:t> 2019</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FF55-EE25-4FEE-9E00-4FD8B839DCEB}"/>
              </a:ext>
            </a:extLst>
          </p:cNvPr>
          <p:cNvSpPr>
            <a:spLocks noGrp="1"/>
          </p:cNvSpPr>
          <p:nvPr>
            <p:ph type="title"/>
          </p:nvPr>
        </p:nvSpPr>
        <p:spPr>
          <a:solidFill>
            <a:schemeClr val="accent1"/>
          </a:solidFill>
          <a:ln>
            <a:noFill/>
          </a:ln>
        </p:spPr>
        <p:txBody>
          <a:bodyPr anchor="ctr"/>
          <a:lstStyle/>
          <a:p>
            <a:pPr algn="ctr" eaLnBrk="0" fontAlgn="base" hangingPunct="0">
              <a:spcAft>
                <a:spcPct val="0"/>
              </a:spcAft>
            </a:pPr>
            <a:r>
              <a:rPr lang="en-US" sz="2800" dirty="0">
                <a:solidFill>
                  <a:schemeClr val="bg1"/>
                </a:solidFill>
                <a:ea typeface="ＭＳ Ｐゴシック" pitchFamily="-84" charset="-128"/>
              </a:rPr>
              <a:t>Where Are We Now</a:t>
            </a:r>
            <a:endParaRPr lang="en-GB" sz="2800" dirty="0">
              <a:solidFill>
                <a:schemeClr val="bg1"/>
              </a:solidFill>
              <a:ea typeface="ＭＳ Ｐゴシック" pitchFamily="-84" charset="-128"/>
            </a:endParaRPr>
          </a:p>
        </p:txBody>
      </p:sp>
      <p:sp>
        <p:nvSpPr>
          <p:cNvPr id="3" name="Content Placeholder 2">
            <a:extLst>
              <a:ext uri="{FF2B5EF4-FFF2-40B4-BE49-F238E27FC236}">
                <a16:creationId xmlns:a16="http://schemas.microsoft.com/office/drawing/2014/main" id="{B591AE59-E707-495A-AB47-CD6F19B81E8A}"/>
              </a:ext>
            </a:extLst>
          </p:cNvPr>
          <p:cNvSpPr>
            <a:spLocks noGrp="1"/>
          </p:cNvSpPr>
          <p:nvPr>
            <p:ph idx="1"/>
          </p:nvPr>
        </p:nvSpPr>
        <p:spPr>
          <a:xfrm>
            <a:off x="107504" y="1196752"/>
            <a:ext cx="8939336" cy="2016223"/>
          </a:xfrm>
        </p:spPr>
        <p:txBody>
          <a:bodyPr>
            <a:normAutofit fontScale="92500"/>
          </a:bodyPr>
          <a:lstStyle/>
          <a:p>
            <a:r>
              <a:rPr lang="en-US" dirty="0"/>
              <a:t>Media has been very positive and balanced: Increase focus on method mix and options and HIV prevention</a:t>
            </a:r>
          </a:p>
          <a:p>
            <a:r>
              <a:rPr lang="en-US" dirty="0"/>
              <a:t>Call for HIV/SRH integration and for method mix and options may work: Commitment, Task teams in countries and FP can leverage the HIV advocacy machine</a:t>
            </a:r>
          </a:p>
          <a:p>
            <a:r>
              <a:rPr lang="en-US" dirty="0"/>
              <a:t>Expectations re guidelines: Be definitive, Follow through to ensure implementation and Engage communities</a:t>
            </a:r>
          </a:p>
        </p:txBody>
      </p:sp>
      <p:pic>
        <p:nvPicPr>
          <p:cNvPr id="4" name="Picture 3">
            <a:extLst>
              <a:ext uri="{FF2B5EF4-FFF2-40B4-BE49-F238E27FC236}">
                <a16:creationId xmlns:a16="http://schemas.microsoft.com/office/drawing/2014/main" id="{C35BB49C-06AC-4416-8AE2-09A1FC82E143}"/>
              </a:ext>
            </a:extLst>
          </p:cNvPr>
          <p:cNvPicPr>
            <a:picLocks noChangeAspect="1"/>
          </p:cNvPicPr>
          <p:nvPr/>
        </p:nvPicPr>
        <p:blipFill rotWithShape="1">
          <a:blip r:embed="rId2"/>
          <a:srcRect l="12988" t="52377" r="37400" b="28014"/>
          <a:stretch/>
        </p:blipFill>
        <p:spPr>
          <a:xfrm>
            <a:off x="251520" y="3645025"/>
            <a:ext cx="4536504" cy="1008112"/>
          </a:xfrm>
          <a:prstGeom prst="rect">
            <a:avLst/>
          </a:prstGeom>
        </p:spPr>
      </p:pic>
      <p:pic>
        <p:nvPicPr>
          <p:cNvPr id="5" name="Picture 4">
            <a:extLst>
              <a:ext uri="{FF2B5EF4-FFF2-40B4-BE49-F238E27FC236}">
                <a16:creationId xmlns:a16="http://schemas.microsoft.com/office/drawing/2014/main" id="{E4FC9061-F943-4259-8D95-F340671A5B67}"/>
              </a:ext>
            </a:extLst>
          </p:cNvPr>
          <p:cNvPicPr>
            <a:picLocks noChangeAspect="1"/>
          </p:cNvPicPr>
          <p:nvPr/>
        </p:nvPicPr>
        <p:blipFill rotWithShape="1">
          <a:blip r:embed="rId3"/>
          <a:srcRect l="20075" t="26189" r="8263" b="25119"/>
          <a:stretch/>
        </p:blipFill>
        <p:spPr>
          <a:xfrm>
            <a:off x="107504" y="4712323"/>
            <a:ext cx="5616624" cy="2145677"/>
          </a:xfrm>
          <a:prstGeom prst="rect">
            <a:avLst/>
          </a:prstGeom>
        </p:spPr>
      </p:pic>
      <p:pic>
        <p:nvPicPr>
          <p:cNvPr id="6" name="Picture 5">
            <a:extLst>
              <a:ext uri="{FF2B5EF4-FFF2-40B4-BE49-F238E27FC236}">
                <a16:creationId xmlns:a16="http://schemas.microsoft.com/office/drawing/2014/main" id="{4A075031-E3EB-417C-AB23-589244C7F18E}"/>
              </a:ext>
            </a:extLst>
          </p:cNvPr>
          <p:cNvPicPr>
            <a:picLocks noChangeAspect="1"/>
          </p:cNvPicPr>
          <p:nvPr/>
        </p:nvPicPr>
        <p:blipFill rotWithShape="1">
          <a:blip r:embed="rId4"/>
          <a:srcRect l="26375" t="55353" r="22438" b="9381"/>
          <a:stretch/>
        </p:blipFill>
        <p:spPr>
          <a:xfrm>
            <a:off x="5132667" y="5349230"/>
            <a:ext cx="3903829" cy="1512168"/>
          </a:xfrm>
          <a:prstGeom prst="rect">
            <a:avLst/>
          </a:prstGeom>
        </p:spPr>
      </p:pic>
      <p:pic>
        <p:nvPicPr>
          <p:cNvPr id="7" name="Picture 6">
            <a:extLst>
              <a:ext uri="{FF2B5EF4-FFF2-40B4-BE49-F238E27FC236}">
                <a16:creationId xmlns:a16="http://schemas.microsoft.com/office/drawing/2014/main" id="{233DCDE8-8A18-4B40-BA5E-9C3A699CB8C6}"/>
              </a:ext>
            </a:extLst>
          </p:cNvPr>
          <p:cNvPicPr>
            <a:picLocks noChangeAspect="1"/>
          </p:cNvPicPr>
          <p:nvPr/>
        </p:nvPicPr>
        <p:blipFill rotWithShape="1">
          <a:blip r:embed="rId4"/>
          <a:srcRect l="39478" t="9381" r="27951" b="83616"/>
          <a:stretch/>
        </p:blipFill>
        <p:spPr>
          <a:xfrm>
            <a:off x="6084168" y="5631267"/>
            <a:ext cx="2978292" cy="360040"/>
          </a:xfrm>
          <a:prstGeom prst="rect">
            <a:avLst/>
          </a:prstGeom>
        </p:spPr>
      </p:pic>
      <p:pic>
        <p:nvPicPr>
          <p:cNvPr id="8" name="Picture 7">
            <a:extLst>
              <a:ext uri="{FF2B5EF4-FFF2-40B4-BE49-F238E27FC236}">
                <a16:creationId xmlns:a16="http://schemas.microsoft.com/office/drawing/2014/main" id="{BC7D8C58-58B6-49DB-A118-BD22BE0184A1}"/>
              </a:ext>
            </a:extLst>
          </p:cNvPr>
          <p:cNvPicPr>
            <a:picLocks noChangeAspect="1"/>
          </p:cNvPicPr>
          <p:nvPr/>
        </p:nvPicPr>
        <p:blipFill rotWithShape="1">
          <a:blip r:embed="rId5"/>
          <a:srcRect l="9051" t="44050" r="29525" b="41597"/>
          <a:stretch/>
        </p:blipFill>
        <p:spPr>
          <a:xfrm>
            <a:off x="4732141" y="4158264"/>
            <a:ext cx="4314699" cy="566880"/>
          </a:xfrm>
          <a:prstGeom prst="rect">
            <a:avLst/>
          </a:prstGeom>
        </p:spPr>
      </p:pic>
      <p:pic>
        <p:nvPicPr>
          <p:cNvPr id="9" name="Picture 8">
            <a:extLst>
              <a:ext uri="{FF2B5EF4-FFF2-40B4-BE49-F238E27FC236}">
                <a16:creationId xmlns:a16="http://schemas.microsoft.com/office/drawing/2014/main" id="{C27A293B-38FA-4DCB-BC9E-FD938C127B55}"/>
              </a:ext>
            </a:extLst>
          </p:cNvPr>
          <p:cNvPicPr>
            <a:picLocks noChangeAspect="1"/>
          </p:cNvPicPr>
          <p:nvPr/>
        </p:nvPicPr>
        <p:blipFill rotWithShape="1">
          <a:blip r:embed="rId6"/>
          <a:srcRect t="10358" r="64175" b="81238"/>
          <a:stretch/>
        </p:blipFill>
        <p:spPr>
          <a:xfrm>
            <a:off x="5832648" y="3861048"/>
            <a:ext cx="3275856" cy="432047"/>
          </a:xfrm>
          <a:prstGeom prst="rect">
            <a:avLst/>
          </a:prstGeom>
        </p:spPr>
      </p:pic>
      <p:grpSp>
        <p:nvGrpSpPr>
          <p:cNvPr id="13" name="Group 12">
            <a:extLst>
              <a:ext uri="{FF2B5EF4-FFF2-40B4-BE49-F238E27FC236}">
                <a16:creationId xmlns:a16="http://schemas.microsoft.com/office/drawing/2014/main" id="{5A888271-4700-44B2-996D-E211D256EF85}"/>
              </a:ext>
            </a:extLst>
          </p:cNvPr>
          <p:cNvGrpSpPr/>
          <p:nvPr/>
        </p:nvGrpSpPr>
        <p:grpSpPr>
          <a:xfrm>
            <a:off x="4290084" y="2820092"/>
            <a:ext cx="4410878" cy="1162818"/>
            <a:chOff x="1169234" y="2698230"/>
            <a:chExt cx="6304458" cy="1979412"/>
          </a:xfrm>
        </p:grpSpPr>
        <p:pic>
          <p:nvPicPr>
            <p:cNvPr id="14" name="Picture 13">
              <a:extLst>
                <a:ext uri="{FF2B5EF4-FFF2-40B4-BE49-F238E27FC236}">
                  <a16:creationId xmlns:a16="http://schemas.microsoft.com/office/drawing/2014/main" id="{1838DB72-B8FA-4732-A71B-894A5C481572}"/>
                </a:ext>
              </a:extLst>
            </p:cNvPr>
            <p:cNvPicPr>
              <a:picLocks noChangeAspect="1"/>
            </p:cNvPicPr>
            <p:nvPr/>
          </p:nvPicPr>
          <p:blipFill rotWithShape="1">
            <a:blip r:embed="rId7"/>
            <a:srcRect t="8325" r="33463" b="80340"/>
            <a:stretch/>
          </p:blipFill>
          <p:spPr>
            <a:xfrm>
              <a:off x="1169234" y="2698230"/>
              <a:ext cx="6304458" cy="613968"/>
            </a:xfrm>
            <a:prstGeom prst="rect">
              <a:avLst/>
            </a:prstGeom>
          </p:spPr>
        </p:pic>
        <p:pic>
          <p:nvPicPr>
            <p:cNvPr id="15" name="Picture 14">
              <a:extLst>
                <a:ext uri="{FF2B5EF4-FFF2-40B4-BE49-F238E27FC236}">
                  <a16:creationId xmlns:a16="http://schemas.microsoft.com/office/drawing/2014/main" id="{FF3921F3-C2FB-4B53-B379-EDE677E1E2AF}"/>
                </a:ext>
              </a:extLst>
            </p:cNvPr>
            <p:cNvPicPr>
              <a:picLocks noChangeAspect="1"/>
            </p:cNvPicPr>
            <p:nvPr/>
          </p:nvPicPr>
          <p:blipFill rotWithShape="1">
            <a:blip r:embed="rId7"/>
            <a:srcRect t="44399" r="33463" b="30390"/>
            <a:stretch/>
          </p:blipFill>
          <p:spPr>
            <a:xfrm>
              <a:off x="1169234" y="3312198"/>
              <a:ext cx="6304458" cy="1365444"/>
            </a:xfrm>
            <a:prstGeom prst="rect">
              <a:avLst/>
            </a:prstGeom>
          </p:spPr>
        </p:pic>
      </p:grpSp>
    </p:spTree>
    <p:extLst>
      <p:ext uri="{BB962C8B-B14F-4D97-AF65-F5344CB8AC3E}">
        <p14:creationId xmlns:p14="http://schemas.microsoft.com/office/powerpoint/2010/main" val="363962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7673" y="4669"/>
            <a:ext cx="6473750" cy="6713618"/>
          </a:xfrm>
          <a:prstGeom prst="rect">
            <a:avLst/>
          </a:prstGeom>
          <a:solidFill>
            <a:schemeClr val="tx2">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144" tIns="42572" rIns="85144" bIns="42572" rtlCol="0" anchor="ctr"/>
          <a:lstStyle/>
          <a:p>
            <a:pPr algn="ctr"/>
            <a:endParaRPr lang="en-GB" dirty="0"/>
          </a:p>
        </p:txBody>
      </p:sp>
      <p:sp>
        <p:nvSpPr>
          <p:cNvPr id="16" name="TextBox 15"/>
          <p:cNvSpPr txBox="1"/>
          <p:nvPr/>
        </p:nvSpPr>
        <p:spPr>
          <a:xfrm>
            <a:off x="-8836" y="132621"/>
            <a:ext cx="2806509" cy="1230776"/>
          </a:xfrm>
          <a:prstGeom prst="rect">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p:spPr>
        <p:txBody>
          <a:bodyPr wrap="square" lIns="85144" tIns="42572" rIns="85144" bIns="42572" rtlCol="0">
            <a:spAutoFit/>
          </a:bodyPr>
          <a:lstStyle/>
          <a:p>
            <a:pPr algn="ctr"/>
            <a:endParaRPr lang="fr-CH" sz="257" b="1" dirty="0">
              <a:solidFill>
                <a:schemeClr val="bg1"/>
              </a:solidFill>
              <a:latin typeface="CG Omega" pitchFamily="34" charset="0"/>
            </a:endParaRPr>
          </a:p>
          <a:p>
            <a:pPr algn="ctr"/>
            <a:endParaRPr lang="fr-CH" sz="770" b="1" dirty="0">
              <a:solidFill>
                <a:schemeClr val="bg1"/>
              </a:solidFill>
              <a:latin typeface="CG Omega" pitchFamily="34" charset="0"/>
            </a:endParaRPr>
          </a:p>
          <a:p>
            <a:pPr algn="ctr"/>
            <a:r>
              <a:rPr lang="fr-CH" sz="1026" b="1" dirty="0">
                <a:solidFill>
                  <a:schemeClr val="bg1"/>
                </a:solidFill>
              </a:rPr>
              <a:t>IAS 2019</a:t>
            </a:r>
          </a:p>
          <a:p>
            <a:pPr algn="ctr"/>
            <a:r>
              <a:rPr lang="fr-CH" sz="1026" dirty="0">
                <a:solidFill>
                  <a:schemeClr val="bg1"/>
                </a:solidFill>
              </a:rPr>
              <a:t>Mexico City, Mexico</a:t>
            </a:r>
            <a:br>
              <a:rPr lang="fr-CH" sz="1026" dirty="0">
                <a:solidFill>
                  <a:schemeClr val="bg1"/>
                </a:solidFill>
              </a:rPr>
            </a:br>
            <a:endParaRPr lang="fr-CH" sz="1026" dirty="0">
              <a:solidFill>
                <a:schemeClr val="bg1"/>
              </a:solidFill>
            </a:endParaRPr>
          </a:p>
          <a:p>
            <a:pPr algn="ctr"/>
            <a:r>
              <a:rPr lang="fr-CH" sz="1283" b="1" dirty="0">
                <a:solidFill>
                  <a:schemeClr val="bg1"/>
                </a:solidFill>
              </a:rPr>
              <a:t>23 July 2019</a:t>
            </a:r>
          </a:p>
          <a:p>
            <a:pPr algn="ctr"/>
            <a:r>
              <a:rPr lang="fr-CH" sz="1026" dirty="0">
                <a:solidFill>
                  <a:schemeClr val="bg1"/>
                </a:solidFill>
              </a:rPr>
              <a:t>07:00 – 08:30</a:t>
            </a:r>
          </a:p>
          <a:p>
            <a:pPr algn="ctr"/>
            <a:r>
              <a:rPr lang="fr-CH" sz="1026" dirty="0">
                <a:solidFill>
                  <a:schemeClr val="bg1"/>
                </a:solidFill>
              </a:rPr>
              <a:t>Venue: Casa </a:t>
            </a:r>
            <a:r>
              <a:rPr lang="fr-CH" sz="1026" dirty="0" err="1">
                <a:solidFill>
                  <a:schemeClr val="bg1"/>
                </a:solidFill>
              </a:rPr>
              <a:t>del</a:t>
            </a:r>
            <a:r>
              <a:rPr lang="fr-CH" sz="1026" dirty="0">
                <a:solidFill>
                  <a:schemeClr val="bg1"/>
                </a:solidFill>
              </a:rPr>
              <a:t> </a:t>
            </a:r>
            <a:r>
              <a:rPr lang="fr-CH" sz="1026" dirty="0" err="1">
                <a:solidFill>
                  <a:schemeClr val="bg1"/>
                </a:solidFill>
              </a:rPr>
              <a:t>Diezmo</a:t>
            </a:r>
            <a:r>
              <a:rPr lang="fr-CH" sz="1026" dirty="0">
                <a:solidFill>
                  <a:schemeClr val="bg1"/>
                </a:solidFill>
              </a:rPr>
              <a:t> 1 y 2</a:t>
            </a:r>
            <a:endParaRPr lang="fr-CH" sz="1026" dirty="0">
              <a:solidFill>
                <a:schemeClr val="bg1"/>
              </a:solidFill>
              <a:latin typeface="CG Omega" pitchFamily="34" charset="0"/>
            </a:endParaRPr>
          </a:p>
        </p:txBody>
      </p:sp>
      <p:sp>
        <p:nvSpPr>
          <p:cNvPr id="8" name="Text Box 12"/>
          <p:cNvSpPr txBox="1"/>
          <p:nvPr/>
        </p:nvSpPr>
        <p:spPr>
          <a:xfrm>
            <a:off x="2941518" y="453339"/>
            <a:ext cx="6097689" cy="1003316"/>
          </a:xfrm>
          <a:prstGeom prst="rect">
            <a:avLst/>
          </a:prstGeom>
          <a:noFill/>
          <a:ln>
            <a:noFill/>
          </a:ln>
          <a:effectLst/>
        </p:spPr>
        <p:txBody>
          <a:bodyPr rot="0" spcFirstLastPara="0" vert="horz" wrap="square" lIns="85139" tIns="42570" rIns="85139" bIns="42570" numCol="1" spcCol="0" rtlCol="0" fromWordArt="0" anchor="t" anchorCtr="0" forceAA="0" compatLnSpc="1">
            <a:prstTxWarp prst="textNoShape">
              <a:avLst/>
            </a:prstTxWarp>
            <a:noAutofit/>
          </a:bodyPr>
          <a:lstStyle/>
          <a:p>
            <a:pPr algn="ctr"/>
            <a:r>
              <a:rPr lang="en-US" sz="1967" b="1" dirty="0">
                <a:ln w="19050" cap="flat" cmpd="sng" algn="ctr">
                  <a:noFill/>
                  <a:prstDash val="solid"/>
                  <a:round/>
                </a:ln>
                <a:solidFill>
                  <a:schemeClr val="bg2">
                    <a:lumMod val="10000"/>
                  </a:schemeClr>
                </a:solidFill>
                <a:latin typeface="+mj-lt"/>
                <a:ea typeface="SimSun"/>
                <a:cs typeface="Arial" panose="020B0604020202020204" pitchFamily="34" charset="0"/>
              </a:rPr>
              <a:t>WHO response to the results of the Evidence for Contraceptive Options and HIV Outcomes (ECHO) study</a:t>
            </a:r>
            <a:endParaRPr lang="en-GB" sz="1967" b="1" dirty="0">
              <a:ln w="19050" cap="flat" cmpd="sng" algn="ctr">
                <a:noFill/>
                <a:prstDash val="solid"/>
                <a:round/>
              </a:ln>
              <a:solidFill>
                <a:srgbClr val="990033"/>
              </a:solidFill>
              <a:latin typeface="+mj-lt"/>
              <a:ea typeface="SimSun"/>
              <a:cs typeface="Arial" panose="020B0604020202020204" pitchFamily="34" charset="0"/>
            </a:endParaRPr>
          </a:p>
        </p:txBody>
      </p:sp>
      <p:sp>
        <p:nvSpPr>
          <p:cNvPr id="10" name="Rectangle 9"/>
          <p:cNvSpPr/>
          <p:nvPr/>
        </p:nvSpPr>
        <p:spPr>
          <a:xfrm>
            <a:off x="3343259" y="2874665"/>
            <a:ext cx="5699174" cy="2835959"/>
          </a:xfrm>
          <a:prstGeom prst="rect">
            <a:avLst/>
          </a:prstGeom>
          <a:noFill/>
        </p:spPr>
        <p:txBody>
          <a:bodyPr wrap="square" lIns="85144" tIns="42572" rIns="85144" bIns="42572">
            <a:spAutoFit/>
          </a:bodyPr>
          <a:lstStyle/>
          <a:p>
            <a:r>
              <a:rPr lang="en-GB" sz="1026" b="1" dirty="0">
                <a:ln w="3175">
                  <a:noFill/>
                  <a:prstDash val="solid"/>
                </a:ln>
                <a:solidFill>
                  <a:srgbClr val="370199"/>
                </a:solidFill>
                <a:cs typeface="Arial" panose="020B0604020202020204" pitchFamily="34" charset="0"/>
              </a:rPr>
              <a:t>Chair </a:t>
            </a:r>
            <a:r>
              <a:rPr lang="en-GB" sz="1026" dirty="0">
                <a:ln w="3175">
                  <a:noFill/>
                  <a:prstDash val="solid"/>
                </a:ln>
                <a:solidFill>
                  <a:srgbClr val="000000"/>
                </a:solidFill>
                <a:cs typeface="Arial" panose="020B0604020202020204" pitchFamily="34" charset="0"/>
              </a:rPr>
              <a:t>(</a:t>
            </a:r>
            <a:r>
              <a:rPr lang="en-GB" sz="1026" b="1" dirty="0">
                <a:ln w="3175">
                  <a:noFill/>
                  <a:prstDash val="solid"/>
                </a:ln>
                <a:solidFill>
                  <a:srgbClr val="370199"/>
                </a:solidFill>
                <a:cs typeface="Arial" panose="020B0604020202020204" pitchFamily="34" charset="0"/>
              </a:rPr>
              <a:t>World Health Organization, </a:t>
            </a:r>
            <a:r>
              <a:rPr lang="en-US" sz="1026" b="1" dirty="0">
                <a:ln w="3175">
                  <a:noFill/>
                  <a:prstDash val="solid"/>
                </a:ln>
                <a:solidFill>
                  <a:srgbClr val="370199"/>
                </a:solidFill>
                <a:cs typeface="Arial" panose="020B0604020202020204" pitchFamily="34" charset="0"/>
              </a:rPr>
              <a:t>Department of Reproductive Health and Research</a:t>
            </a:r>
            <a:r>
              <a:rPr lang="en-GB" sz="1026" dirty="0">
                <a:ln w="3175">
                  <a:noFill/>
                  <a:prstDash val="solid"/>
                </a:ln>
                <a:solidFill>
                  <a:srgbClr val="000000"/>
                </a:solidFill>
                <a:cs typeface="Arial" panose="020B0604020202020204" pitchFamily="34" charset="0"/>
              </a:rPr>
              <a:t>)</a:t>
            </a:r>
          </a:p>
          <a:p>
            <a:r>
              <a:rPr lang="en-US" sz="941" b="1" dirty="0">
                <a:ln w="3175">
                  <a:noFill/>
                  <a:prstDash val="solid"/>
                </a:ln>
                <a:solidFill>
                  <a:schemeClr val="bg2">
                    <a:lumMod val="10000"/>
                  </a:schemeClr>
                </a:solidFill>
                <a:cs typeface="Arial" panose="020B0604020202020204" pitchFamily="34" charset="0"/>
              </a:rPr>
              <a:t>James Kiarie, </a:t>
            </a:r>
            <a:r>
              <a:rPr lang="en-US" sz="941" dirty="0">
                <a:ln w="3175">
                  <a:noFill/>
                  <a:prstDash val="solid"/>
                </a:ln>
                <a:solidFill>
                  <a:schemeClr val="bg2">
                    <a:lumMod val="10000"/>
                  </a:schemeClr>
                </a:solidFill>
                <a:cs typeface="Arial" panose="020B0604020202020204" pitchFamily="34" charset="0"/>
              </a:rPr>
              <a:t>Coordinator, Human Reproduction Team</a:t>
            </a:r>
          </a:p>
          <a:p>
            <a:endParaRPr lang="en-GB" sz="1026" b="1" dirty="0">
              <a:ln w="3175">
                <a:noFill/>
                <a:prstDash val="solid"/>
              </a:ln>
              <a:solidFill>
                <a:srgbClr val="370199"/>
              </a:solidFill>
              <a:cs typeface="Arial" panose="020B0604020202020204" pitchFamily="34" charset="0"/>
            </a:endParaRPr>
          </a:p>
          <a:p>
            <a:r>
              <a:rPr lang="en-GB" sz="1026" b="1" dirty="0">
                <a:ln w="3175">
                  <a:noFill/>
                  <a:prstDash val="solid"/>
                </a:ln>
                <a:solidFill>
                  <a:srgbClr val="370199"/>
                </a:solidFill>
                <a:cs typeface="Arial" panose="020B0604020202020204" pitchFamily="34" charset="0"/>
              </a:rPr>
              <a:t>Speakers</a:t>
            </a:r>
          </a:p>
          <a:p>
            <a:r>
              <a:rPr lang="en-GB" sz="941" b="1" dirty="0">
                <a:ln w="3175">
                  <a:noFill/>
                  <a:prstDash val="solid"/>
                </a:ln>
                <a:solidFill>
                  <a:schemeClr val="bg2">
                    <a:lumMod val="10000"/>
                  </a:schemeClr>
                </a:solidFill>
                <a:cs typeface="Arial" panose="020B0604020202020204" pitchFamily="34" charset="0"/>
              </a:rPr>
              <a:t>Helen Rees, </a:t>
            </a:r>
            <a:r>
              <a:rPr lang="en-US" sz="941" dirty="0">
                <a:ln w="3175">
                  <a:noFill/>
                  <a:prstDash val="solid"/>
                </a:ln>
                <a:solidFill>
                  <a:schemeClr val="bg2">
                    <a:lumMod val="10000"/>
                  </a:schemeClr>
                </a:solidFill>
                <a:cs typeface="Arial" panose="020B0604020202020204" pitchFamily="34" charset="0"/>
              </a:rPr>
              <a:t>Wits Reproductive Health and HIV Institute (WRHI), South Africa</a:t>
            </a:r>
          </a:p>
          <a:p>
            <a:r>
              <a:rPr lang="en-US" sz="1026" i="1" dirty="0">
                <a:ln w="3175">
                  <a:noFill/>
                  <a:prstDash val="solid"/>
                </a:ln>
                <a:cs typeface="Arial" panose="020B0604020202020204" pitchFamily="34" charset="0"/>
              </a:rPr>
              <a:t>Welcome and introduction</a:t>
            </a:r>
          </a:p>
          <a:p>
            <a:r>
              <a:rPr lang="en-US" sz="941" b="1" dirty="0">
                <a:ln w="3175">
                  <a:noFill/>
                  <a:prstDash val="solid"/>
                </a:ln>
                <a:solidFill>
                  <a:schemeClr val="bg2">
                    <a:lumMod val="10000"/>
                  </a:schemeClr>
                </a:solidFill>
                <a:cs typeface="Arial" panose="020B0604020202020204" pitchFamily="34" charset="0"/>
              </a:rPr>
              <a:t>Jared Baeten, </a:t>
            </a:r>
            <a:r>
              <a:rPr lang="en-US" sz="941" dirty="0">
                <a:ln w="3175">
                  <a:noFill/>
                  <a:prstDash val="solid"/>
                </a:ln>
                <a:solidFill>
                  <a:schemeClr val="bg2">
                    <a:lumMod val="10000"/>
                  </a:schemeClr>
                </a:solidFill>
                <a:cs typeface="Arial" panose="020B0604020202020204" pitchFamily="34" charset="0"/>
              </a:rPr>
              <a:t>Departments of Global Health and Epidemiology, International Clinical Research Center, University of Washington, United States</a:t>
            </a:r>
          </a:p>
          <a:p>
            <a:r>
              <a:rPr lang="en-US" sz="1026" i="1" dirty="0">
                <a:ln w="3175">
                  <a:noFill/>
                  <a:prstDash val="solid"/>
                </a:ln>
                <a:solidFill>
                  <a:schemeClr val="bg2">
                    <a:lumMod val="10000"/>
                  </a:schemeClr>
                </a:solidFill>
                <a:cs typeface="Arial" panose="020B0604020202020204" pitchFamily="34" charset="0"/>
              </a:rPr>
              <a:t>Summary main results </a:t>
            </a:r>
          </a:p>
          <a:p>
            <a:r>
              <a:rPr lang="en-US" sz="941" b="1" dirty="0">
                <a:ln w="3175">
                  <a:noFill/>
                  <a:prstDash val="solid"/>
                </a:ln>
                <a:solidFill>
                  <a:schemeClr val="bg2">
                    <a:lumMod val="10000"/>
                  </a:schemeClr>
                </a:solidFill>
                <a:cs typeface="Arial" panose="020B0604020202020204" pitchFamily="34" charset="0"/>
              </a:rPr>
              <a:t>Petrus Steyn</a:t>
            </a:r>
            <a:r>
              <a:rPr lang="en-US" sz="941" dirty="0">
                <a:ln w="3175">
                  <a:noFill/>
                  <a:prstDash val="solid"/>
                </a:ln>
                <a:solidFill>
                  <a:schemeClr val="bg2">
                    <a:lumMod val="10000"/>
                  </a:schemeClr>
                </a:solidFill>
                <a:cs typeface="Arial" panose="020B0604020202020204" pitchFamily="34" charset="0"/>
              </a:rPr>
              <a:t>, WHO Human Reproduction Team, Geneva</a:t>
            </a:r>
          </a:p>
          <a:p>
            <a:r>
              <a:rPr lang="en-US" sz="1026" i="1" dirty="0">
                <a:ln w="3175">
                  <a:noFill/>
                  <a:prstDash val="solid"/>
                </a:ln>
                <a:solidFill>
                  <a:schemeClr val="bg2">
                    <a:lumMod val="10000"/>
                  </a:schemeClr>
                </a:solidFill>
                <a:cs typeface="Arial" panose="020B0604020202020204" pitchFamily="34" charset="0"/>
              </a:rPr>
              <a:t>Rethinking Reproductive health including contraception programmes in the context of the results </a:t>
            </a:r>
          </a:p>
          <a:p>
            <a:r>
              <a:rPr lang="en-GB" sz="941" b="1" dirty="0">
                <a:ln w="3175">
                  <a:noFill/>
                  <a:prstDash val="solid"/>
                </a:ln>
                <a:solidFill>
                  <a:schemeClr val="bg2">
                    <a:lumMod val="10000"/>
                  </a:schemeClr>
                </a:solidFill>
                <a:cs typeface="Arial" panose="020B0604020202020204" pitchFamily="34" charset="0"/>
              </a:rPr>
              <a:t>Rachel </a:t>
            </a:r>
            <a:r>
              <a:rPr lang="en-GB" sz="941" b="1" dirty="0" err="1">
                <a:ln w="3175">
                  <a:noFill/>
                  <a:prstDash val="solid"/>
                </a:ln>
                <a:solidFill>
                  <a:schemeClr val="bg2">
                    <a:lumMod val="10000"/>
                  </a:schemeClr>
                </a:solidFill>
                <a:cs typeface="Arial" panose="020B0604020202020204" pitchFamily="34" charset="0"/>
              </a:rPr>
              <a:t>Baggaley</a:t>
            </a:r>
            <a:r>
              <a:rPr lang="en-GB" sz="941" b="1" dirty="0">
                <a:ln w="3175">
                  <a:noFill/>
                  <a:prstDash val="solid"/>
                </a:ln>
                <a:solidFill>
                  <a:schemeClr val="bg2">
                    <a:lumMod val="10000"/>
                  </a:schemeClr>
                </a:solidFill>
                <a:cs typeface="Arial" panose="020B0604020202020204" pitchFamily="34" charset="0"/>
              </a:rPr>
              <a:t>, </a:t>
            </a:r>
            <a:r>
              <a:rPr lang="en-GB" sz="1026" dirty="0">
                <a:ln w="3175">
                  <a:noFill/>
                  <a:prstDash val="solid"/>
                </a:ln>
                <a:solidFill>
                  <a:schemeClr val="bg2">
                    <a:lumMod val="10000"/>
                  </a:schemeClr>
                </a:solidFill>
                <a:cs typeface="Arial" panose="020B0604020202020204" pitchFamily="34" charset="0"/>
              </a:rPr>
              <a:t>WHO CDS/HIV, Geneva</a:t>
            </a:r>
          </a:p>
          <a:p>
            <a:r>
              <a:rPr lang="en-US" sz="941" i="1" dirty="0">
                <a:ln w="3175">
                  <a:noFill/>
                  <a:prstDash val="solid"/>
                </a:ln>
                <a:solidFill>
                  <a:schemeClr val="bg2">
                    <a:lumMod val="10000"/>
                  </a:schemeClr>
                </a:solidFill>
                <a:cs typeface="Arial" panose="020B0604020202020204" pitchFamily="34" charset="0"/>
              </a:rPr>
              <a:t>Rethinking HIV programmes in the context of the results (Rachel </a:t>
            </a:r>
            <a:r>
              <a:rPr lang="en-US" sz="941" i="1" dirty="0" err="1">
                <a:ln w="3175">
                  <a:noFill/>
                  <a:prstDash val="solid"/>
                </a:ln>
                <a:solidFill>
                  <a:schemeClr val="bg2">
                    <a:lumMod val="10000"/>
                  </a:schemeClr>
                </a:solidFill>
                <a:cs typeface="Arial" panose="020B0604020202020204" pitchFamily="34" charset="0"/>
              </a:rPr>
              <a:t>Baggaley</a:t>
            </a:r>
            <a:r>
              <a:rPr lang="en-US" sz="941" i="1" dirty="0">
                <a:ln w="3175">
                  <a:noFill/>
                  <a:prstDash val="solid"/>
                </a:ln>
                <a:solidFill>
                  <a:schemeClr val="bg2">
                    <a:lumMod val="10000"/>
                  </a:schemeClr>
                </a:solidFill>
                <a:cs typeface="Arial" panose="020B0604020202020204" pitchFamily="34" charset="0"/>
              </a:rPr>
              <a:t>, WHO, HQ, Geneva) </a:t>
            </a:r>
          </a:p>
          <a:p>
            <a:r>
              <a:rPr lang="en-US" sz="941" b="1" dirty="0">
                <a:ln w="3175">
                  <a:noFill/>
                  <a:prstDash val="solid"/>
                </a:ln>
                <a:solidFill>
                  <a:schemeClr val="bg2">
                    <a:lumMod val="10000"/>
                  </a:schemeClr>
                </a:solidFill>
                <a:cs typeface="Arial" panose="020B0604020202020204" pitchFamily="34" charset="0"/>
              </a:rPr>
              <a:t>Yvette Raphael, </a:t>
            </a:r>
            <a:r>
              <a:rPr lang="en-US" sz="941" dirty="0">
                <a:ln w="3175">
                  <a:noFill/>
                  <a:prstDash val="solid"/>
                </a:ln>
                <a:solidFill>
                  <a:schemeClr val="bg2">
                    <a:lumMod val="10000"/>
                  </a:schemeClr>
                </a:solidFill>
                <a:cs typeface="Arial" panose="020B0604020202020204" pitchFamily="34" charset="0"/>
              </a:rPr>
              <a:t>International Community of women living with HIV Eastern Africa (ICWEA), Uganda </a:t>
            </a:r>
          </a:p>
          <a:p>
            <a:r>
              <a:rPr lang="en-US" sz="1026" i="1" dirty="0">
                <a:ln w="3175">
                  <a:noFill/>
                  <a:prstDash val="solid"/>
                </a:ln>
                <a:solidFill>
                  <a:schemeClr val="bg2">
                    <a:lumMod val="10000"/>
                  </a:schemeClr>
                </a:solidFill>
                <a:cs typeface="Arial" panose="020B0604020202020204" pitchFamily="34" charset="0"/>
              </a:rPr>
              <a:t>What should the advocacy agenda for HIV and reproductive health linkages  be?</a:t>
            </a:r>
          </a:p>
          <a:p>
            <a:r>
              <a:rPr lang="en-GB" sz="1026" b="1" dirty="0">
                <a:ln w="3175">
                  <a:noFill/>
                  <a:prstDash val="solid"/>
                </a:ln>
                <a:solidFill>
                  <a:schemeClr val="bg2">
                    <a:lumMod val="10000"/>
                  </a:schemeClr>
                </a:solidFill>
                <a:cs typeface="Arial" panose="020B0604020202020204" pitchFamily="34" charset="0"/>
              </a:rPr>
              <a:t>Nelly Mugo, </a:t>
            </a:r>
            <a:r>
              <a:rPr lang="en-GB" sz="941" dirty="0">
                <a:ln w="3175">
                  <a:noFill/>
                  <a:prstDash val="solid"/>
                </a:ln>
                <a:solidFill>
                  <a:schemeClr val="bg2">
                    <a:lumMod val="10000"/>
                  </a:schemeClr>
                </a:solidFill>
                <a:cs typeface="Arial" panose="020B0604020202020204" pitchFamily="34" charset="0"/>
              </a:rPr>
              <a:t>KEMRI, Kenya</a:t>
            </a:r>
          </a:p>
          <a:p>
            <a:r>
              <a:rPr lang="en-US" sz="1026" i="1" dirty="0">
                <a:ln w="3175">
                  <a:noFill/>
                  <a:prstDash val="solid"/>
                </a:ln>
                <a:solidFill>
                  <a:schemeClr val="bg2">
                    <a:lumMod val="10000"/>
                  </a:schemeClr>
                </a:solidFill>
                <a:cs typeface="Arial" panose="020B0604020202020204" pitchFamily="34" charset="0"/>
              </a:rPr>
              <a:t>Immediate country responses and plans</a:t>
            </a:r>
          </a:p>
          <a:p>
            <a:endParaRPr lang="en-US" sz="1026" i="1" dirty="0">
              <a:ln w="3175">
                <a:noFill/>
                <a:prstDash val="solid"/>
              </a:ln>
              <a:solidFill>
                <a:schemeClr val="bg2">
                  <a:lumMod val="10000"/>
                </a:schemeClr>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567605" y="3424510"/>
            <a:ext cx="8792" cy="8981"/>
          </a:xfrm>
          <a:prstGeom prst="rect">
            <a:avLst/>
          </a:prstGeom>
        </p:spPr>
      </p:pic>
      <p:cxnSp>
        <p:nvCxnSpPr>
          <p:cNvPr id="12" name="Straight Connector 11"/>
          <p:cNvCxnSpPr/>
          <p:nvPr/>
        </p:nvCxnSpPr>
        <p:spPr>
          <a:xfrm flipH="1">
            <a:off x="2836727" y="195876"/>
            <a:ext cx="10674" cy="6485261"/>
          </a:xfrm>
          <a:prstGeom prst="line">
            <a:avLst/>
          </a:prstGeom>
          <a:ln w="25400">
            <a:noFill/>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1677138" y="5954306"/>
            <a:ext cx="1041432" cy="439616"/>
          </a:xfrm>
          <a:prstGeom prst="rect">
            <a:avLst/>
          </a:prstGeom>
        </p:spPr>
      </p:pic>
      <p:sp>
        <p:nvSpPr>
          <p:cNvPr id="15" name="TextBox 14"/>
          <p:cNvSpPr txBox="1"/>
          <p:nvPr/>
        </p:nvSpPr>
        <p:spPr>
          <a:xfrm>
            <a:off x="3340033" y="1279166"/>
            <a:ext cx="5358576" cy="1533808"/>
          </a:xfrm>
          <a:prstGeom prst="rect">
            <a:avLst/>
          </a:prstGeom>
          <a:noFill/>
        </p:spPr>
        <p:txBody>
          <a:bodyPr wrap="square" lIns="85144" tIns="42572" rIns="85144" bIns="42572" rtlCol="0">
            <a:spAutoFit/>
          </a:bodyPr>
          <a:lstStyle/>
          <a:p>
            <a:r>
              <a:rPr lang="en-US" sz="941" dirty="0"/>
              <a:t>Access to sexual and reproductive health services and information, including a full range of contraceptive methods, is a fundamental human right critical to the well-being of women and girls.  Mixed evidence as to whether the use of hormonal contraceptive methods (HC) are associated with increased risk of women acquiring HIV with interpretation of data challenging, as women using HC may have other </a:t>
            </a:r>
            <a:r>
              <a:rPr lang="en-US" sz="941" dirty="0" err="1"/>
              <a:t>behavioural</a:t>
            </a:r>
            <a:r>
              <a:rPr lang="en-US" sz="941" dirty="0"/>
              <a:t> characteristics that could affect their risk of HIV.  The ECHO Study is an open-label randomised clinical trial to evaluate whether there are differences in the risk of acquiring HIV infection among users of three highly effective, reversible contraceptive methods.  Translating research into policy must account for the needs and concerns of multiple stakeholders including the people it ultimately will affect. </a:t>
            </a:r>
            <a:r>
              <a:rPr lang="en-US" sz="941" b="1" dirty="0"/>
              <a:t>This session highlights several aspects of the WHO response showing the process, challenges and considerations. It is aimed at policy makers, ministries of health, advocates and researchers.</a:t>
            </a:r>
          </a:p>
        </p:txBody>
      </p:sp>
      <p:sp>
        <p:nvSpPr>
          <p:cNvPr id="9" name="TextBox 8"/>
          <p:cNvSpPr txBox="1"/>
          <p:nvPr/>
        </p:nvSpPr>
        <p:spPr>
          <a:xfrm>
            <a:off x="6127797" y="6015899"/>
            <a:ext cx="2847129" cy="355482"/>
          </a:xfrm>
          <a:prstGeom prst="rect">
            <a:avLst/>
          </a:prstGeom>
          <a:noFill/>
        </p:spPr>
        <p:txBody>
          <a:bodyPr wrap="square" rtlCol="0">
            <a:spAutoFit/>
          </a:bodyPr>
          <a:lstStyle/>
          <a:p>
            <a:pPr algn="r"/>
            <a:r>
              <a:rPr lang="en-GB" sz="855" b="1" dirty="0">
                <a:ln w="3175">
                  <a:noFill/>
                </a:ln>
                <a:solidFill>
                  <a:srgbClr val="990033"/>
                </a:solidFill>
                <a:cs typeface="Arial" panose="020B0604020202020204" pitchFamily="34" charset="0"/>
              </a:rPr>
              <a:t>For further details:</a:t>
            </a:r>
          </a:p>
          <a:p>
            <a:pPr algn="r"/>
            <a:r>
              <a:rPr lang="fr-CH" sz="855" b="1" dirty="0">
                <a:ln w="3175">
                  <a:noFill/>
                </a:ln>
                <a:solidFill>
                  <a:schemeClr val="bg2">
                    <a:lumMod val="10000"/>
                  </a:schemeClr>
                </a:solidFill>
                <a:cs typeface="Arial" panose="020B0604020202020204" pitchFamily="34" charset="0"/>
              </a:rPr>
              <a:t>Dr Petrus Steyn: </a:t>
            </a:r>
            <a:r>
              <a:rPr lang="fr-CH" sz="855" b="1" dirty="0">
                <a:ln w="3175">
                  <a:noFill/>
                </a:ln>
                <a:solidFill>
                  <a:schemeClr val="bg2">
                    <a:lumMod val="10000"/>
                  </a:schemeClr>
                </a:solidFill>
                <a:cs typeface="Arial" panose="020B0604020202020204" pitchFamily="34" charset="0"/>
                <a:hlinkClick r:id="rId5"/>
              </a:rPr>
              <a:t>steynp@who.int</a:t>
            </a:r>
            <a:r>
              <a:rPr lang="en-GB" sz="855" dirty="0">
                <a:ln w="3175">
                  <a:noFill/>
                </a:ln>
                <a:solidFill>
                  <a:schemeClr val="bg2">
                    <a:lumMod val="10000"/>
                  </a:schemeClr>
                </a:solidFill>
                <a:latin typeface="CG Omega" pitchFamily="34" charset="0"/>
                <a:cs typeface="Arial" panose="020B0604020202020204" pitchFamily="34" charset="0"/>
              </a:rPr>
              <a:t> </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685" y="6015899"/>
            <a:ext cx="1235081" cy="378023"/>
          </a:xfrm>
          <a:prstGeom prst="rect">
            <a:avLst/>
          </a:prstGeom>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6" y="1486119"/>
            <a:ext cx="2806509" cy="473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0527" y="6008666"/>
            <a:ext cx="1773242" cy="223907"/>
          </a:xfrm>
          <a:prstGeom prst="rect">
            <a:avLst/>
          </a:prstGeom>
        </p:spPr>
        <p:txBody>
          <a:bodyPr wrap="none">
            <a:spAutoFit/>
          </a:bodyPr>
          <a:lstStyle/>
          <a:p>
            <a:r>
              <a:rPr lang="en-US" sz="855" dirty="0">
                <a:solidFill>
                  <a:schemeClr val="bg1"/>
                </a:solidFill>
              </a:rPr>
              <a:t>Photo: Arturo </a:t>
            </a:r>
            <a:r>
              <a:rPr lang="en-US" sz="855" dirty="0" err="1">
                <a:solidFill>
                  <a:schemeClr val="bg1"/>
                </a:solidFill>
              </a:rPr>
              <a:t>Sanabria</a:t>
            </a:r>
            <a:r>
              <a:rPr lang="en-US" sz="855" dirty="0">
                <a:solidFill>
                  <a:schemeClr val="bg1"/>
                </a:solidFill>
              </a:rPr>
              <a:t>, </a:t>
            </a:r>
            <a:r>
              <a:rPr lang="en-US" sz="855" dirty="0" err="1">
                <a:solidFill>
                  <a:schemeClr val="bg1"/>
                </a:solidFill>
              </a:rPr>
              <a:t>Photoshare</a:t>
            </a:r>
            <a:endParaRPr lang="en-GB" sz="855" dirty="0">
              <a:solidFill>
                <a:schemeClr val="bg1"/>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1737" y="5759374"/>
            <a:ext cx="1231856" cy="37703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5239" y="5668406"/>
            <a:ext cx="1203696" cy="536505"/>
          </a:xfrm>
          <a:prstGeom prst="rect">
            <a:avLst/>
          </a:prstGeom>
        </p:spPr>
      </p:pic>
    </p:spTree>
    <p:extLst>
      <p:ext uri="{BB962C8B-B14F-4D97-AF65-F5344CB8AC3E}">
        <p14:creationId xmlns:p14="http://schemas.microsoft.com/office/powerpoint/2010/main" val="106979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385" y="4293096"/>
            <a:ext cx="8229600" cy="2520280"/>
          </a:xfrm>
        </p:spPr>
        <p:txBody>
          <a:bodyPr/>
          <a:lstStyle/>
          <a:p>
            <a:pPr marL="0" indent="0" algn="ctr">
              <a:buNone/>
            </a:pPr>
            <a:r>
              <a:rPr lang="en-GB" dirty="0"/>
              <a:t>Follow us on Twitter  </a:t>
            </a:r>
            <a:r>
              <a:rPr lang="en-GB" b="1" dirty="0">
                <a:solidFill>
                  <a:srgbClr val="007DC5"/>
                </a:solidFill>
              </a:rPr>
              <a:t>@</a:t>
            </a:r>
            <a:r>
              <a:rPr lang="en-GB" b="1" dirty="0" err="1">
                <a:solidFill>
                  <a:srgbClr val="007DC5"/>
                </a:solidFill>
              </a:rPr>
              <a:t>HRPresearch</a:t>
            </a:r>
            <a:endParaRPr lang="en-GB" b="1" dirty="0">
              <a:solidFill>
                <a:srgbClr val="007DC5"/>
              </a:solidFill>
            </a:endParaRPr>
          </a:p>
          <a:p>
            <a:pPr marL="0" indent="0" algn="ctr">
              <a:buNone/>
            </a:pPr>
            <a:endParaRPr lang="en-GB" dirty="0"/>
          </a:p>
          <a:p>
            <a:pPr marL="0" indent="0" algn="ctr">
              <a:buNone/>
            </a:pPr>
            <a:r>
              <a:rPr lang="en-GB" dirty="0"/>
              <a:t>Visit our website  </a:t>
            </a:r>
            <a:r>
              <a:rPr lang="en-GB" b="1" dirty="0">
                <a:solidFill>
                  <a:srgbClr val="007DC5"/>
                </a:solidFill>
              </a:rPr>
              <a:t>who.int/reproductivehealth/</a:t>
            </a:r>
            <a:r>
              <a:rPr lang="en-GB" b="1" dirty="0" err="1">
                <a:solidFill>
                  <a:srgbClr val="007DC5"/>
                </a:solidFill>
              </a:rPr>
              <a:t>hc_hiv</a:t>
            </a:r>
            <a:endParaRPr lang="en-GB" b="1" dirty="0">
              <a:solidFill>
                <a:srgbClr val="007DC5"/>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05" y="764704"/>
            <a:ext cx="4076700" cy="2628900"/>
          </a:xfrm>
          <a:prstGeom prst="rect">
            <a:avLst/>
          </a:prstGeom>
        </p:spPr>
      </p:pic>
      <p:sp>
        <p:nvSpPr>
          <p:cNvPr id="4" name="TextBox 3"/>
          <p:cNvSpPr txBox="1"/>
          <p:nvPr/>
        </p:nvSpPr>
        <p:spPr>
          <a:xfrm>
            <a:off x="4839821" y="1052736"/>
            <a:ext cx="3816424" cy="2031325"/>
          </a:xfrm>
          <a:prstGeom prst="rect">
            <a:avLst/>
          </a:prstGeom>
          <a:noFill/>
        </p:spPr>
        <p:txBody>
          <a:bodyPr wrap="square" rtlCol="0">
            <a:spAutoFit/>
          </a:bodyPr>
          <a:lstStyle/>
          <a:p>
            <a:r>
              <a:rPr lang="en-US" dirty="0"/>
              <a:t>Department of Reproductive Health and Research (RHR) </a:t>
            </a:r>
            <a:r>
              <a:rPr lang="en-US" i="1" dirty="0"/>
              <a:t>including</a:t>
            </a:r>
            <a:r>
              <a:rPr lang="en-US" dirty="0"/>
              <a:t> the UNDP/UNFPA/UNICEF/WHO/World Bank Special </a:t>
            </a:r>
            <a:r>
              <a:rPr lang="en-US" dirty="0" err="1"/>
              <a:t>programme</a:t>
            </a:r>
            <a:r>
              <a:rPr lang="en-US" dirty="0"/>
              <a:t> of research, development and research training in human reproduction (HRP)</a:t>
            </a:r>
          </a:p>
          <a:p>
            <a:endParaRPr lang="en-US" dirty="0"/>
          </a:p>
        </p:txBody>
      </p:sp>
    </p:spTree>
    <p:extLst>
      <p:ext uri="{BB962C8B-B14F-4D97-AF65-F5344CB8AC3E}">
        <p14:creationId xmlns:p14="http://schemas.microsoft.com/office/powerpoint/2010/main" val="293387446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627960" y="3503613"/>
            <a:ext cx="138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60000"/>
              <a:buFont typeface="Wingdings" pitchFamily="2" charset="2"/>
              <a:buChar char="q"/>
              <a:defRPr sz="2800">
                <a:solidFill>
                  <a:schemeClr val="tx1"/>
                </a:solidFill>
                <a:latin typeface="Calibri" pitchFamily="34" charset="0"/>
                <a:ea typeface="ＭＳ Ｐゴシック" pitchFamily="34" charset="-128"/>
              </a:defRPr>
            </a:lvl1pPr>
            <a:lvl2pPr marL="37931725" indent="-37474525">
              <a:spcBef>
                <a:spcPct val="20000"/>
              </a:spcBef>
              <a:buFont typeface="Arial" charset="0"/>
              <a:buChar char="–"/>
              <a:defRPr sz="24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0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SzTx/>
              <a:buFontTx/>
              <a:buNone/>
            </a:pPr>
            <a:endParaRPr lang="en-US" altLang="en-US" sz="1800"/>
          </a:p>
        </p:txBody>
      </p:sp>
      <p:sp>
        <p:nvSpPr>
          <p:cNvPr id="8" name="Title 1"/>
          <p:cNvSpPr txBox="1">
            <a:spLocks/>
          </p:cNvSpPr>
          <p:nvPr/>
        </p:nvSpPr>
        <p:spPr bwMode="auto">
          <a:xfrm>
            <a:off x="0" y="247732"/>
            <a:ext cx="9144000" cy="732996"/>
          </a:xfrm>
          <a:prstGeom prst="rect">
            <a:avLst/>
          </a:prstGeom>
          <a:solidFill>
            <a:schemeClr val="accent1"/>
          </a:solidFill>
          <a:ln>
            <a:noFill/>
          </a:ln>
          <a:extLst>
            <a:ext uri="{FAA26D3D-D897-4be2-8F04-BA451C77F1D7}"/>
          </a:extLst>
        </p:spPr>
        <p:txBody>
          <a:bodyPr anchor="ctr"/>
          <a:lstStyle>
            <a:lvl1pPr algn="l" rtl="0" eaLnBrk="0" fontAlgn="base" hangingPunct="0">
              <a:spcBef>
                <a:spcPct val="0"/>
              </a:spcBef>
              <a:spcAft>
                <a:spcPct val="0"/>
              </a:spcAft>
              <a:defRPr sz="3600" b="1" kern="1200">
                <a:solidFill>
                  <a:srgbClr val="007DC5"/>
                </a:solidFill>
                <a:latin typeface="+mj-lt"/>
                <a:ea typeface="ＭＳ Ｐゴシック" pitchFamily="-84" charset="-128"/>
                <a:cs typeface="ＭＳ Ｐゴシック" pitchFamily="-84" charset="-128"/>
              </a:defRPr>
            </a:lvl1pPr>
            <a:lvl2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600" b="1">
                <a:solidFill>
                  <a:srgbClr val="007DC5"/>
                </a:solidFill>
                <a:latin typeface="Calibri" pitchFamily="34" charset="0"/>
                <a:ea typeface="ＭＳ Ｐゴシック" pitchFamily="-84" charset="-128"/>
                <a:cs typeface="ＭＳ Ｐゴシック" pitchFamily="-84" charset="-128"/>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a:lstStyle>
          <a:p>
            <a:pPr algn="ctr"/>
            <a:r>
              <a:rPr lang="en-US" altLang="en-US" sz="2800" dirty="0">
                <a:solidFill>
                  <a:schemeClr val="bg1"/>
                </a:solidFill>
              </a:rPr>
              <a:t>What Has ECHO Told Us </a:t>
            </a:r>
          </a:p>
        </p:txBody>
      </p:sp>
      <p:sp>
        <p:nvSpPr>
          <p:cNvPr id="15365" name="TextBox 1"/>
          <p:cNvSpPr txBox="1">
            <a:spLocks noChangeArrowheads="1"/>
          </p:cNvSpPr>
          <p:nvPr/>
        </p:nvSpPr>
        <p:spPr bwMode="auto">
          <a:xfrm>
            <a:off x="0" y="1086678"/>
            <a:ext cx="9144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60000"/>
              <a:buFont typeface="Wingdings" pitchFamily="2" charset="2"/>
              <a:buChar char="q"/>
              <a:defRPr sz="28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4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0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457200" indent="-457200">
              <a:lnSpc>
                <a:spcPct val="150000"/>
              </a:lnSpc>
              <a:spcBef>
                <a:spcPts val="600"/>
              </a:spcBef>
              <a:buClrTx/>
              <a:buSzTx/>
            </a:pPr>
            <a:r>
              <a:rPr lang="en-US" dirty="0"/>
              <a:t>No statistically significant differences in HIV infection rates </a:t>
            </a:r>
            <a:r>
              <a:rPr lang="en-US" sz="2000" i="1" dirty="0">
                <a:solidFill>
                  <a:prstClr val="black"/>
                </a:solidFill>
                <a:ea typeface="+mn-ea"/>
              </a:rPr>
              <a:t>(Observed differences less than 30%)</a:t>
            </a:r>
          </a:p>
          <a:p>
            <a:pPr marL="457200" indent="-457200">
              <a:lnSpc>
                <a:spcPct val="150000"/>
              </a:lnSpc>
              <a:spcBef>
                <a:spcPts val="600"/>
              </a:spcBef>
              <a:buClrTx/>
              <a:buSzTx/>
            </a:pPr>
            <a:endParaRPr lang="en-US" sz="1200" i="1" dirty="0">
              <a:solidFill>
                <a:prstClr val="black"/>
              </a:solidFill>
              <a:ea typeface="+mn-ea"/>
            </a:endParaRPr>
          </a:p>
          <a:p>
            <a:pPr marL="457200" indent="-457200">
              <a:spcBef>
                <a:spcPts val="600"/>
              </a:spcBef>
              <a:buClrTx/>
              <a:buSzTx/>
            </a:pPr>
            <a:r>
              <a:rPr lang="en-US" dirty="0"/>
              <a:t>All methods were well accepted with high levels of safety and effectiveness in preventing pregnancy </a:t>
            </a:r>
          </a:p>
          <a:p>
            <a:pPr marL="457200" indent="-457200">
              <a:lnSpc>
                <a:spcPct val="200000"/>
              </a:lnSpc>
              <a:spcBef>
                <a:spcPts val="600"/>
              </a:spcBef>
              <a:buClrTx/>
              <a:buSzTx/>
            </a:pPr>
            <a:r>
              <a:rPr lang="en-US" dirty="0"/>
              <a:t>The incidence of HIV infections was high</a:t>
            </a:r>
          </a:p>
          <a:p>
            <a:pPr marL="457200" indent="-457200">
              <a:lnSpc>
                <a:spcPct val="200000"/>
              </a:lnSpc>
              <a:spcBef>
                <a:spcPts val="600"/>
              </a:spcBef>
              <a:buClrTx/>
              <a:buSzTx/>
            </a:pPr>
            <a:endParaRPr lang="en-US" sz="1000" dirty="0"/>
          </a:p>
          <a:p>
            <a:pPr marL="457200" indent="-457200">
              <a:spcBef>
                <a:spcPts val="600"/>
              </a:spcBef>
              <a:buClrTx/>
              <a:buSzTx/>
            </a:pPr>
            <a:r>
              <a:rPr lang="en-US" altLang="en-US" sz="2600" dirty="0"/>
              <a:t>Prevalence of STIs was high at baseline and unchanged at study exit</a:t>
            </a:r>
          </a:p>
        </p:txBody>
      </p:sp>
    </p:spTree>
    <p:extLst>
      <p:ext uri="{BB962C8B-B14F-4D97-AF65-F5344CB8AC3E}">
        <p14:creationId xmlns:p14="http://schemas.microsoft.com/office/powerpoint/2010/main" val="36670243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0DAD-AEEC-46B8-8EB3-B6D1CC4D3BA2}"/>
              </a:ext>
            </a:extLst>
          </p:cNvPr>
          <p:cNvSpPr>
            <a:spLocks noGrp="1"/>
          </p:cNvSpPr>
          <p:nvPr>
            <p:ph type="title"/>
          </p:nvPr>
        </p:nvSpPr>
        <p:spPr>
          <a:xfrm>
            <a:off x="457200" y="116632"/>
            <a:ext cx="8229600" cy="850106"/>
          </a:xfrm>
          <a:solidFill>
            <a:schemeClr val="accent1"/>
          </a:solidFill>
          <a:ln>
            <a:noFill/>
          </a:ln>
        </p:spPr>
        <p:txBody>
          <a:bodyPr anchor="ctr"/>
          <a:lstStyle/>
          <a:p>
            <a:pPr algn="ctr" eaLnBrk="0" fontAlgn="base" hangingPunct="0">
              <a:spcAft>
                <a:spcPct val="0"/>
              </a:spcAft>
            </a:pPr>
            <a:r>
              <a:rPr lang="en-GB" sz="2800" dirty="0">
                <a:solidFill>
                  <a:schemeClr val="bg1"/>
                </a:solidFill>
                <a:ea typeface="ＭＳ Ｐゴシック" pitchFamily="-84" charset="-128"/>
              </a:rPr>
              <a:t>Key Considerations In WHO Response to ECHO Trial</a:t>
            </a:r>
          </a:p>
        </p:txBody>
      </p:sp>
      <p:sp>
        <p:nvSpPr>
          <p:cNvPr id="3" name="Content Placeholder 2">
            <a:extLst>
              <a:ext uri="{FF2B5EF4-FFF2-40B4-BE49-F238E27FC236}">
                <a16:creationId xmlns:a16="http://schemas.microsoft.com/office/drawing/2014/main" id="{024E20EA-7A95-44FA-B8BC-20F41355527C}"/>
              </a:ext>
            </a:extLst>
          </p:cNvPr>
          <p:cNvSpPr>
            <a:spLocks noGrp="1"/>
          </p:cNvSpPr>
          <p:nvPr>
            <p:ph idx="1"/>
          </p:nvPr>
        </p:nvSpPr>
        <p:spPr>
          <a:xfrm>
            <a:off x="0" y="836712"/>
            <a:ext cx="9144000" cy="61555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fontAlgn="base" hangingPunct="0">
              <a:spcBef>
                <a:spcPts val="600"/>
              </a:spcBef>
              <a:spcAft>
                <a:spcPct val="0"/>
              </a:spcAft>
              <a:buClrTx/>
              <a:buSzTx/>
            </a:pPr>
            <a:r>
              <a:rPr lang="en-US" sz="2800" dirty="0">
                <a:latin typeface="Calibri" pitchFamily="34" charset="0"/>
                <a:ea typeface="ＭＳ Ｐゴシック" pitchFamily="34" charset="-128"/>
                <a:cs typeface="Arial" charset="0"/>
              </a:rPr>
              <a:t>Access to </a:t>
            </a:r>
            <a:r>
              <a:rPr lang="en-US" sz="2800" b="1" dirty="0">
                <a:latin typeface="Calibri" pitchFamily="34" charset="0"/>
                <a:ea typeface="ＭＳ Ｐゴシック" pitchFamily="34" charset="-128"/>
                <a:cs typeface="Arial" charset="0"/>
              </a:rPr>
              <a:t>preferred</a:t>
            </a:r>
            <a:r>
              <a:rPr lang="en-US" sz="2800" dirty="0">
                <a:latin typeface="Calibri" pitchFamily="34" charset="0"/>
                <a:ea typeface="ＭＳ Ｐゴシック" pitchFamily="34" charset="-128"/>
                <a:cs typeface="Arial" charset="0"/>
              </a:rPr>
              <a:t> contraceptive methods should be maximized, while protecting women’s health </a:t>
            </a:r>
          </a:p>
          <a:p>
            <a:pPr marL="457200" indent="-457200" eaLnBrk="0" fontAlgn="base" hangingPunct="0">
              <a:spcBef>
                <a:spcPts val="600"/>
              </a:spcBef>
              <a:spcAft>
                <a:spcPct val="0"/>
              </a:spcAft>
              <a:buClrTx/>
              <a:buSzTx/>
            </a:pPr>
            <a:endParaRPr lang="en-US" sz="2800" dirty="0">
              <a:latin typeface="Calibri" pitchFamily="34" charset="0"/>
              <a:ea typeface="ＭＳ Ｐゴシック" pitchFamily="34" charset="-128"/>
              <a:cs typeface="Arial" charset="0"/>
            </a:endParaRPr>
          </a:p>
          <a:p>
            <a:pPr marL="457200" indent="-457200" eaLnBrk="0" fontAlgn="base" hangingPunct="0">
              <a:spcBef>
                <a:spcPts val="600"/>
              </a:spcBef>
              <a:spcAft>
                <a:spcPct val="0"/>
              </a:spcAft>
              <a:buClrTx/>
              <a:buSzTx/>
            </a:pPr>
            <a:r>
              <a:rPr lang="en-US" sz="2800" dirty="0">
                <a:latin typeface="Calibri" pitchFamily="34" charset="0"/>
                <a:ea typeface="ＭＳ Ｐゴシック" pitchFamily="34" charset="-128"/>
                <a:cs typeface="Arial" charset="0"/>
              </a:rPr>
              <a:t>Women have the right to the </a:t>
            </a:r>
            <a:r>
              <a:rPr lang="en-US" sz="2800" b="1" dirty="0">
                <a:latin typeface="Calibri" pitchFamily="34" charset="0"/>
                <a:ea typeface="ＭＳ Ｐゴシック" pitchFamily="34" charset="-128"/>
                <a:cs typeface="Arial" charset="0"/>
              </a:rPr>
              <a:t>latest and best </a:t>
            </a:r>
            <a:r>
              <a:rPr lang="en-US" sz="2800" dirty="0">
                <a:latin typeface="Calibri" pitchFamily="34" charset="0"/>
                <a:ea typeface="ＭＳ Ｐゴシック" pitchFamily="34" charset="-128"/>
                <a:cs typeface="Arial" charset="0"/>
              </a:rPr>
              <a:t>information and to access a </a:t>
            </a:r>
            <a:r>
              <a:rPr lang="en-US" sz="2800" b="1" dirty="0">
                <a:latin typeface="Calibri" pitchFamily="34" charset="0"/>
                <a:ea typeface="ＭＳ Ｐゴシック" pitchFamily="34" charset="-128"/>
                <a:cs typeface="Arial" charset="0"/>
              </a:rPr>
              <a:t>broad</a:t>
            </a:r>
            <a:r>
              <a:rPr lang="en-US" sz="2800" dirty="0">
                <a:latin typeface="Calibri" pitchFamily="34" charset="0"/>
                <a:ea typeface="ＭＳ Ｐゴシック" pitchFamily="34" charset="-128"/>
                <a:cs typeface="Arial" charset="0"/>
              </a:rPr>
              <a:t> range of effective and acceptable methods </a:t>
            </a:r>
          </a:p>
          <a:p>
            <a:pPr marL="457200" indent="-457200" eaLnBrk="0" fontAlgn="base" hangingPunct="0">
              <a:spcBef>
                <a:spcPts val="600"/>
              </a:spcBef>
              <a:spcAft>
                <a:spcPct val="0"/>
              </a:spcAft>
              <a:buClrTx/>
              <a:buSzTx/>
            </a:pPr>
            <a:endParaRPr lang="en-GB" sz="2800" dirty="0">
              <a:latin typeface="Calibri" pitchFamily="34" charset="0"/>
              <a:ea typeface="ＭＳ Ｐゴシック" pitchFamily="34" charset="-128"/>
              <a:cs typeface="Arial" charset="0"/>
            </a:endParaRPr>
          </a:p>
          <a:p>
            <a:pPr marL="457200" indent="-457200" eaLnBrk="0" fontAlgn="base" hangingPunct="0">
              <a:spcBef>
                <a:spcPts val="600"/>
              </a:spcBef>
              <a:spcAft>
                <a:spcPct val="0"/>
              </a:spcAft>
              <a:buClrTx/>
              <a:buSzTx/>
            </a:pPr>
            <a:r>
              <a:rPr lang="en-US" sz="2800" dirty="0">
                <a:latin typeface="Calibri" pitchFamily="34" charset="0"/>
                <a:ea typeface="ＭＳ Ｐゴシック" pitchFamily="34" charset="-128"/>
                <a:cs typeface="Arial" charset="0"/>
              </a:rPr>
              <a:t> Current levels of contraceptive </a:t>
            </a:r>
            <a:r>
              <a:rPr lang="en-US" sz="2800" b="1" dirty="0">
                <a:latin typeface="Calibri" pitchFamily="34" charset="0"/>
                <a:ea typeface="ＭＳ Ｐゴシック" pitchFamily="34" charset="-128"/>
                <a:cs typeface="Arial" charset="0"/>
              </a:rPr>
              <a:t>unmet need </a:t>
            </a:r>
            <a:r>
              <a:rPr lang="en-US" sz="2800" dirty="0">
                <a:latin typeface="Calibri" pitchFamily="34" charset="0"/>
                <a:ea typeface="ＭＳ Ｐゴシック" pitchFamily="34" charset="-128"/>
                <a:cs typeface="Arial" charset="0"/>
              </a:rPr>
              <a:t>in many developing countries are not acceptable</a:t>
            </a:r>
          </a:p>
          <a:p>
            <a:pPr marL="457200" indent="-457200" eaLnBrk="0" fontAlgn="base" hangingPunct="0">
              <a:spcBef>
                <a:spcPts val="600"/>
              </a:spcBef>
              <a:spcAft>
                <a:spcPct val="0"/>
              </a:spcAft>
              <a:buClrTx/>
              <a:buSzTx/>
            </a:pPr>
            <a:endParaRPr lang="en-US" sz="2800" dirty="0">
              <a:latin typeface="Calibri" pitchFamily="34" charset="0"/>
              <a:ea typeface="ＭＳ Ｐゴシック" pitchFamily="34" charset="-128"/>
              <a:cs typeface="Arial" charset="0"/>
            </a:endParaRPr>
          </a:p>
          <a:p>
            <a:pPr marL="457200" indent="-457200" eaLnBrk="0" fontAlgn="base" hangingPunct="0">
              <a:spcBef>
                <a:spcPts val="600"/>
              </a:spcBef>
              <a:spcAft>
                <a:spcPct val="0"/>
              </a:spcAft>
              <a:buClrTx/>
              <a:buSzTx/>
            </a:pPr>
            <a:r>
              <a:rPr lang="en-US" sz="2800" dirty="0">
                <a:latin typeface="Calibri" pitchFamily="34" charset="0"/>
                <a:ea typeface="ＭＳ Ｐゴシック" pitchFamily="34" charset="-128"/>
                <a:cs typeface="Arial" charset="0"/>
              </a:rPr>
              <a:t>Need to step up </a:t>
            </a:r>
            <a:r>
              <a:rPr lang="en-US" sz="2800" b="1" dirty="0">
                <a:latin typeface="Calibri" pitchFamily="34" charset="0"/>
                <a:ea typeface="ＭＳ Ｐゴシック" pitchFamily="34" charset="-128"/>
                <a:cs typeface="Arial" charset="0"/>
              </a:rPr>
              <a:t>HIV and STI prevention </a:t>
            </a:r>
            <a:r>
              <a:rPr lang="en-US" sz="2800" dirty="0">
                <a:latin typeface="Calibri" pitchFamily="34" charset="0"/>
                <a:ea typeface="ＭＳ Ｐゴシック" pitchFamily="34" charset="-128"/>
                <a:cs typeface="Arial" charset="0"/>
              </a:rPr>
              <a:t>efforts, particularly in high-burden countries and for young women </a:t>
            </a:r>
            <a:endParaRPr lang="en-GB" sz="2800" dirty="0">
              <a:latin typeface="Calibri" pitchFamily="34" charset="0"/>
              <a:ea typeface="ＭＳ Ｐゴシック" pitchFamily="34" charset="-128"/>
              <a:cs typeface="Arial" charset="0"/>
            </a:endParaRPr>
          </a:p>
        </p:txBody>
      </p:sp>
    </p:spTree>
    <p:extLst>
      <p:ext uri="{BB962C8B-B14F-4D97-AF65-F5344CB8AC3E}">
        <p14:creationId xmlns:p14="http://schemas.microsoft.com/office/powerpoint/2010/main" val="352790667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BEC0-B254-4623-880F-B54B773E5779}"/>
              </a:ext>
            </a:extLst>
          </p:cNvPr>
          <p:cNvSpPr>
            <a:spLocks noGrp="1"/>
          </p:cNvSpPr>
          <p:nvPr>
            <p:ph type="title"/>
          </p:nvPr>
        </p:nvSpPr>
        <p:spPr>
          <a:xfrm>
            <a:off x="0" y="0"/>
            <a:ext cx="9144000" cy="895524"/>
          </a:xfrm>
          <a:solidFill>
            <a:schemeClr val="accent1"/>
          </a:solidFill>
          <a:ln>
            <a:noFill/>
          </a:ln>
        </p:spPr>
        <p:txBody>
          <a:bodyPr anchor="ctr"/>
          <a:lstStyle/>
          <a:p>
            <a:pPr algn="ctr" eaLnBrk="0" fontAlgn="base" hangingPunct="0">
              <a:spcAft>
                <a:spcPct val="0"/>
              </a:spcAft>
            </a:pPr>
            <a:r>
              <a:rPr lang="en-GB" sz="2800" dirty="0">
                <a:solidFill>
                  <a:schemeClr val="bg1"/>
                </a:solidFill>
                <a:ea typeface="ＭＳ Ｐゴシック" pitchFamily="-84" charset="-128"/>
              </a:rPr>
              <a:t>How Will WHO Addresses New evidence presented by ECHO </a:t>
            </a:r>
          </a:p>
        </p:txBody>
      </p:sp>
      <p:graphicFrame>
        <p:nvGraphicFramePr>
          <p:cNvPr id="60" name="Diagram 59">
            <a:extLst>
              <a:ext uri="{FF2B5EF4-FFF2-40B4-BE49-F238E27FC236}">
                <a16:creationId xmlns:a16="http://schemas.microsoft.com/office/drawing/2014/main" id="{90A09918-BABE-4402-B35D-B2609BC98E18}"/>
              </a:ext>
            </a:extLst>
          </p:cNvPr>
          <p:cNvGraphicFramePr/>
          <p:nvPr>
            <p:extLst>
              <p:ext uri="{D42A27DB-BD31-4B8C-83A1-F6EECF244321}">
                <p14:modId xmlns:p14="http://schemas.microsoft.com/office/powerpoint/2010/main" val="978706678"/>
              </p:ext>
            </p:extLst>
          </p:nvPr>
        </p:nvGraphicFramePr>
        <p:xfrm>
          <a:off x="107504" y="1008112"/>
          <a:ext cx="9036496"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65603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0DAD-AEEC-46B8-8EB3-B6D1CC4D3BA2}"/>
              </a:ext>
            </a:extLst>
          </p:cNvPr>
          <p:cNvSpPr>
            <a:spLocks noGrp="1"/>
          </p:cNvSpPr>
          <p:nvPr>
            <p:ph type="title"/>
          </p:nvPr>
        </p:nvSpPr>
        <p:spPr>
          <a:solidFill>
            <a:schemeClr val="accent1"/>
          </a:solidFill>
          <a:ln>
            <a:noFill/>
          </a:ln>
        </p:spPr>
        <p:txBody>
          <a:bodyPr anchor="ctr"/>
          <a:lstStyle/>
          <a:p>
            <a:pPr algn="ctr" eaLnBrk="0" fontAlgn="base" hangingPunct="0">
              <a:spcAft>
                <a:spcPct val="0"/>
              </a:spcAft>
            </a:pPr>
            <a:r>
              <a:rPr lang="en-GB" sz="2800" dirty="0">
                <a:solidFill>
                  <a:schemeClr val="bg1"/>
                </a:solidFill>
                <a:ea typeface="ＭＳ Ｐゴシック" pitchFamily="-84" charset="-128"/>
              </a:rPr>
              <a:t>Evidence Synthesis</a:t>
            </a:r>
          </a:p>
        </p:txBody>
      </p:sp>
      <p:sp>
        <p:nvSpPr>
          <p:cNvPr id="3" name="Content Placeholder 2">
            <a:extLst>
              <a:ext uri="{FF2B5EF4-FFF2-40B4-BE49-F238E27FC236}">
                <a16:creationId xmlns:a16="http://schemas.microsoft.com/office/drawing/2014/main" id="{024E20EA-7A95-44FA-B8BC-20F41355527C}"/>
              </a:ext>
            </a:extLst>
          </p:cNvPr>
          <p:cNvSpPr>
            <a:spLocks noGrp="1"/>
          </p:cNvSpPr>
          <p:nvPr>
            <p:ph idx="1"/>
          </p:nvPr>
        </p:nvSpPr>
        <p:spPr>
          <a:xfrm>
            <a:off x="0" y="1196752"/>
            <a:ext cx="9144000" cy="39980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Updating of systematic review of observational evidence </a:t>
            </a:r>
          </a:p>
          <a:p>
            <a:pPr lvl="1"/>
            <a:r>
              <a:rPr lang="en-US" dirty="0"/>
              <a:t>Use of hormonal contraception among women at high risk of HIV (published evidence since January 2016)</a:t>
            </a:r>
          </a:p>
          <a:p>
            <a:pPr lvl="1"/>
            <a:r>
              <a:rPr lang="en-US" dirty="0"/>
              <a:t>Use of copper-bearing IUDs among women at high risk of HIV </a:t>
            </a:r>
            <a:br>
              <a:rPr lang="en-US" dirty="0"/>
            </a:br>
            <a:endParaRPr lang="en-US" dirty="0"/>
          </a:p>
          <a:p>
            <a:r>
              <a:rPr lang="en-US" dirty="0"/>
              <a:t>Systematic review on contraceptive values and preferences</a:t>
            </a:r>
            <a:br>
              <a:rPr lang="en-US" dirty="0"/>
            </a:br>
            <a:endParaRPr lang="en-US" dirty="0"/>
          </a:p>
          <a:p>
            <a:r>
              <a:rPr lang="en-US" dirty="0"/>
              <a:t>Engagement with women at high risk of HIV on their values and preferences concerning their risk of pregnancy and HIV acquisition</a:t>
            </a:r>
          </a:p>
          <a:p>
            <a:pPr lvl="1"/>
            <a:r>
              <a:rPr lang="en-US" dirty="0"/>
              <a:t>Qualitative study in Zimbabwe through </a:t>
            </a:r>
            <a:r>
              <a:rPr lang="en-US" dirty="0" err="1"/>
              <a:t>CeSHHAR</a:t>
            </a:r>
            <a:r>
              <a:rPr lang="en-US" dirty="0"/>
              <a:t> Sisters project </a:t>
            </a:r>
          </a:p>
          <a:p>
            <a:pPr lvl="1"/>
            <a:r>
              <a:rPr lang="en-US" dirty="0"/>
              <a:t>Qualitative study: online survey and in-depth interviews</a:t>
            </a:r>
            <a:br>
              <a:rPr lang="en-US" dirty="0"/>
            </a:br>
            <a:endParaRPr lang="en-US" dirty="0"/>
          </a:p>
        </p:txBody>
      </p:sp>
    </p:spTree>
    <p:extLst>
      <p:ext uri="{BB962C8B-B14F-4D97-AF65-F5344CB8AC3E}">
        <p14:creationId xmlns:p14="http://schemas.microsoft.com/office/powerpoint/2010/main" val="185162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296144"/>
          </a:xfrm>
          <a:solidFill>
            <a:schemeClr val="accent1"/>
          </a:solidFill>
          <a:ln>
            <a:noFill/>
          </a:ln>
        </p:spPr>
        <p:txBody>
          <a:bodyPr anchor="ctr"/>
          <a:lstStyle/>
          <a:p>
            <a:pPr algn="ctr" eaLnBrk="0" fontAlgn="base" hangingPunct="0">
              <a:spcAft>
                <a:spcPct val="0"/>
              </a:spcAft>
            </a:pPr>
            <a:r>
              <a:rPr lang="en-GB" sz="2800" dirty="0">
                <a:solidFill>
                  <a:schemeClr val="bg1"/>
                </a:solidFill>
                <a:ea typeface="ＭＳ Ｐゴシック" pitchFamily="-84" charset="-128"/>
              </a:rPr>
              <a:t>Guidelines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2981734"/>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420347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0DAD-AEEC-46B8-8EB3-B6D1CC4D3BA2}"/>
              </a:ext>
            </a:extLst>
          </p:cNvPr>
          <p:cNvSpPr>
            <a:spLocks noGrp="1"/>
          </p:cNvSpPr>
          <p:nvPr>
            <p:ph type="title"/>
          </p:nvPr>
        </p:nvSpPr>
        <p:spPr>
          <a:solidFill>
            <a:schemeClr val="accent1"/>
          </a:solidFill>
          <a:ln>
            <a:noFill/>
          </a:ln>
        </p:spPr>
        <p:txBody>
          <a:bodyPr anchor="ctr"/>
          <a:lstStyle/>
          <a:p>
            <a:pPr algn="ctr" eaLnBrk="0" fontAlgn="base" hangingPunct="0">
              <a:spcAft>
                <a:spcPct val="0"/>
              </a:spcAft>
            </a:pPr>
            <a:r>
              <a:rPr lang="en-GB" sz="2800" dirty="0">
                <a:solidFill>
                  <a:schemeClr val="bg1"/>
                </a:solidFill>
                <a:ea typeface="ＭＳ Ｐゴシック" pitchFamily="-84" charset="-128"/>
              </a:rPr>
              <a:t>Technical Support</a:t>
            </a:r>
          </a:p>
        </p:txBody>
      </p:sp>
      <p:sp>
        <p:nvSpPr>
          <p:cNvPr id="3" name="Content Placeholder 2">
            <a:extLst>
              <a:ext uri="{FF2B5EF4-FFF2-40B4-BE49-F238E27FC236}">
                <a16:creationId xmlns:a16="http://schemas.microsoft.com/office/drawing/2014/main" id="{024E20EA-7A95-44FA-B8BC-20F41355527C}"/>
              </a:ext>
            </a:extLst>
          </p:cNvPr>
          <p:cNvSpPr>
            <a:spLocks noGrp="1"/>
          </p:cNvSpPr>
          <p:nvPr>
            <p:ph idx="1"/>
          </p:nvPr>
        </p:nvSpPr>
        <p:spPr>
          <a:xfrm>
            <a:off x="0" y="1196752"/>
            <a:ext cx="9144000" cy="38472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ts val="600"/>
              </a:spcBef>
              <a:spcAft>
                <a:spcPts val="600"/>
              </a:spcAft>
              <a:buClrTx/>
              <a:buSzTx/>
            </a:pPr>
            <a:r>
              <a:rPr lang="en-US" sz="2400" dirty="0">
                <a:solidFill>
                  <a:prstClr val="black"/>
                </a:solidFill>
                <a:latin typeface="Calibri" pitchFamily="34" charset="0"/>
                <a:cs typeface="Arial" charset="0"/>
              </a:rPr>
              <a:t>Convened 14 High HIV prevalence countries in Lusaka 10-11 July 2019</a:t>
            </a:r>
          </a:p>
          <a:p>
            <a:pPr lvl="1" defTabSz="914400" eaLnBrk="0" fontAlgn="base" hangingPunct="0">
              <a:spcBef>
                <a:spcPts val="600"/>
              </a:spcBef>
              <a:spcAft>
                <a:spcPts val="600"/>
              </a:spcAft>
            </a:pPr>
            <a:r>
              <a:rPr lang="en-US" sz="2100" dirty="0">
                <a:solidFill>
                  <a:prstClr val="black"/>
                </a:solidFill>
                <a:latin typeface="Calibri" pitchFamily="34" charset="0"/>
                <a:cs typeface="Arial" charset="0"/>
              </a:rPr>
              <a:t>Presentation of ECHO primary and secondary analysis</a:t>
            </a:r>
          </a:p>
          <a:p>
            <a:pPr lvl="1" defTabSz="914400" eaLnBrk="0" fontAlgn="base" hangingPunct="0">
              <a:spcBef>
                <a:spcPts val="600"/>
              </a:spcBef>
              <a:spcAft>
                <a:spcPts val="600"/>
              </a:spcAft>
            </a:pPr>
            <a:r>
              <a:rPr lang="en-US" sz="2100" dirty="0">
                <a:solidFill>
                  <a:prstClr val="black"/>
                </a:solidFill>
                <a:latin typeface="Calibri" pitchFamily="34" charset="0"/>
                <a:cs typeface="Arial" charset="0"/>
              </a:rPr>
              <a:t>Expansion of method mix and promotion of choice</a:t>
            </a:r>
          </a:p>
          <a:p>
            <a:pPr lvl="1" defTabSz="914400" eaLnBrk="0" fontAlgn="base" hangingPunct="0">
              <a:spcBef>
                <a:spcPts val="600"/>
              </a:spcBef>
              <a:spcAft>
                <a:spcPts val="600"/>
              </a:spcAft>
            </a:pPr>
            <a:r>
              <a:rPr lang="en-US" sz="2100" dirty="0">
                <a:solidFill>
                  <a:prstClr val="black"/>
                </a:solidFill>
                <a:latin typeface="Calibri" pitchFamily="34" charset="0"/>
                <a:cs typeface="Arial" charset="0"/>
              </a:rPr>
              <a:t>Strengthening HIV prevention in family planning services</a:t>
            </a:r>
          </a:p>
          <a:p>
            <a:pPr marL="342900" lvl="1" indent="0" defTabSz="914400" eaLnBrk="0" fontAlgn="base" hangingPunct="0">
              <a:spcBef>
                <a:spcPts val="600"/>
              </a:spcBef>
              <a:spcAft>
                <a:spcPts val="600"/>
              </a:spcAft>
              <a:buNone/>
            </a:pPr>
            <a:endParaRPr lang="en-US" sz="2100" dirty="0">
              <a:solidFill>
                <a:prstClr val="black"/>
              </a:solidFill>
              <a:latin typeface="Calibri" pitchFamily="34" charset="0"/>
              <a:cs typeface="Arial" charset="0"/>
            </a:endParaRPr>
          </a:p>
          <a:p>
            <a:pPr defTabSz="914400" eaLnBrk="0" fontAlgn="base" hangingPunct="0">
              <a:spcBef>
                <a:spcPts val="600"/>
              </a:spcBef>
              <a:spcAft>
                <a:spcPts val="600"/>
              </a:spcAft>
              <a:buClrTx/>
              <a:buSzTx/>
            </a:pPr>
            <a:r>
              <a:rPr lang="en-US" sz="2400" dirty="0">
                <a:solidFill>
                  <a:prstClr val="black"/>
                </a:solidFill>
                <a:latin typeface="Calibri" pitchFamily="34" charset="0"/>
                <a:cs typeface="Arial" charset="0"/>
              </a:rPr>
              <a:t>Supporting country task teams</a:t>
            </a:r>
          </a:p>
          <a:p>
            <a:pPr lvl="1" defTabSz="914400" eaLnBrk="0" fontAlgn="base" hangingPunct="0">
              <a:spcBef>
                <a:spcPts val="600"/>
              </a:spcBef>
              <a:spcAft>
                <a:spcPts val="600"/>
              </a:spcAft>
            </a:pPr>
            <a:r>
              <a:rPr lang="en-US" sz="2100" dirty="0">
                <a:solidFill>
                  <a:prstClr val="black"/>
                </a:solidFill>
                <a:latin typeface="Calibri" pitchFamily="34" charset="0"/>
                <a:cs typeface="Arial" charset="0"/>
              </a:rPr>
              <a:t>Immediate responses </a:t>
            </a:r>
          </a:p>
          <a:p>
            <a:pPr lvl="1" defTabSz="914400" eaLnBrk="0" fontAlgn="base" hangingPunct="0">
              <a:spcBef>
                <a:spcPts val="600"/>
              </a:spcBef>
              <a:spcAft>
                <a:spcPts val="600"/>
              </a:spcAft>
            </a:pPr>
            <a:r>
              <a:rPr lang="en-US" sz="2100" dirty="0">
                <a:solidFill>
                  <a:prstClr val="black"/>
                </a:solidFill>
                <a:latin typeface="Calibri" pitchFamily="34" charset="0"/>
                <a:cs typeface="Arial" charset="0"/>
              </a:rPr>
              <a:t>Long term plans</a:t>
            </a:r>
          </a:p>
        </p:txBody>
      </p:sp>
    </p:spTree>
    <p:extLst>
      <p:ext uri="{BB962C8B-B14F-4D97-AF65-F5344CB8AC3E}">
        <p14:creationId xmlns:p14="http://schemas.microsoft.com/office/powerpoint/2010/main" val="192600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0DAD-AEEC-46B8-8EB3-B6D1CC4D3BA2}"/>
              </a:ext>
            </a:extLst>
          </p:cNvPr>
          <p:cNvSpPr>
            <a:spLocks noGrp="1"/>
          </p:cNvSpPr>
          <p:nvPr>
            <p:ph type="title"/>
          </p:nvPr>
        </p:nvSpPr>
        <p:spPr>
          <a:solidFill>
            <a:schemeClr val="accent1"/>
          </a:solidFill>
          <a:ln>
            <a:noFill/>
          </a:ln>
        </p:spPr>
        <p:txBody>
          <a:bodyPr anchor="ctr"/>
          <a:lstStyle/>
          <a:p>
            <a:pPr algn="ctr" eaLnBrk="0" fontAlgn="base" hangingPunct="0">
              <a:spcAft>
                <a:spcPct val="0"/>
              </a:spcAft>
            </a:pPr>
            <a:r>
              <a:rPr lang="en-GB" sz="2800" dirty="0">
                <a:solidFill>
                  <a:schemeClr val="bg1"/>
                </a:solidFill>
                <a:ea typeface="ＭＳ Ｐゴシック" pitchFamily="-84" charset="-128"/>
              </a:rPr>
              <a:t>Highlights from Lusaka meeting</a:t>
            </a:r>
          </a:p>
        </p:txBody>
      </p:sp>
      <p:sp>
        <p:nvSpPr>
          <p:cNvPr id="3" name="Content Placeholder 2">
            <a:extLst>
              <a:ext uri="{FF2B5EF4-FFF2-40B4-BE49-F238E27FC236}">
                <a16:creationId xmlns:a16="http://schemas.microsoft.com/office/drawing/2014/main" id="{024E20EA-7A95-44FA-B8BC-20F41355527C}"/>
              </a:ext>
            </a:extLst>
          </p:cNvPr>
          <p:cNvSpPr>
            <a:spLocks noGrp="1"/>
          </p:cNvSpPr>
          <p:nvPr>
            <p:ph idx="1"/>
          </p:nvPr>
        </p:nvSpPr>
        <p:spPr>
          <a:xfrm>
            <a:off x="0" y="1124744"/>
            <a:ext cx="9144000" cy="58169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ts val="600"/>
              </a:spcBef>
              <a:spcAft>
                <a:spcPts val="600"/>
              </a:spcAft>
              <a:buClrTx/>
              <a:buSzTx/>
            </a:pPr>
            <a:r>
              <a:rPr lang="en-US" sz="2400" dirty="0">
                <a:solidFill>
                  <a:prstClr val="black"/>
                </a:solidFill>
                <a:latin typeface="Calibri" pitchFamily="34" charset="0"/>
                <a:cs typeface="Arial" charset="0"/>
              </a:rPr>
              <a:t> 136 participants with </a:t>
            </a:r>
            <a:r>
              <a:rPr lang="en-US" dirty="0"/>
              <a:t>16 of 18 priority countries represented</a:t>
            </a:r>
          </a:p>
          <a:p>
            <a:pPr defTabSz="914400" eaLnBrk="0" fontAlgn="base" hangingPunct="0">
              <a:spcBef>
                <a:spcPts val="600"/>
              </a:spcBef>
              <a:spcAft>
                <a:spcPts val="600"/>
              </a:spcAft>
              <a:buClrTx/>
              <a:buSzTx/>
            </a:pPr>
            <a:endParaRPr lang="en-US" sz="1200" dirty="0"/>
          </a:p>
          <a:p>
            <a:pPr defTabSz="914400" eaLnBrk="0" fontAlgn="base" hangingPunct="0">
              <a:spcBef>
                <a:spcPts val="600"/>
              </a:spcBef>
              <a:spcAft>
                <a:spcPts val="600"/>
              </a:spcAft>
              <a:buClrTx/>
              <a:buSzTx/>
            </a:pPr>
            <a:r>
              <a:rPr lang="en-US" dirty="0"/>
              <a:t>Immediate actions next 1 month </a:t>
            </a:r>
          </a:p>
          <a:p>
            <a:pPr lvl="1" defTabSz="914400" eaLnBrk="0" fontAlgn="base" hangingPunct="0">
              <a:spcBef>
                <a:spcPts val="600"/>
              </a:spcBef>
              <a:spcAft>
                <a:spcPts val="600"/>
              </a:spcAft>
            </a:pPr>
            <a:r>
              <a:rPr lang="en-US" dirty="0"/>
              <a:t>Varied prioritized country actions before the revised WHO guidance is available </a:t>
            </a:r>
          </a:p>
          <a:p>
            <a:pPr lvl="1" defTabSz="914400" eaLnBrk="0" fontAlgn="base" hangingPunct="0">
              <a:spcBef>
                <a:spcPts val="600"/>
              </a:spcBef>
              <a:spcAft>
                <a:spcPts val="600"/>
              </a:spcAft>
            </a:pPr>
            <a:r>
              <a:rPr lang="en-US" dirty="0"/>
              <a:t>Approach of multiple funders from different parts of the world for globally-important studies like ECHO with potentially sensitive results.  </a:t>
            </a:r>
          </a:p>
          <a:p>
            <a:pPr lvl="1" defTabSz="914400" eaLnBrk="0" fontAlgn="base" hangingPunct="0">
              <a:spcBef>
                <a:spcPts val="600"/>
              </a:spcBef>
              <a:spcAft>
                <a:spcPts val="600"/>
              </a:spcAft>
            </a:pPr>
            <a:r>
              <a:rPr lang="en-US" dirty="0"/>
              <a:t>Funders to consider the policy implications of the ECHO study in planning funding</a:t>
            </a:r>
          </a:p>
          <a:p>
            <a:pPr defTabSz="914400" eaLnBrk="0" fontAlgn="base" hangingPunct="0">
              <a:spcBef>
                <a:spcPts val="600"/>
              </a:spcBef>
              <a:spcAft>
                <a:spcPts val="600"/>
              </a:spcAft>
              <a:buClrTx/>
              <a:buSzTx/>
            </a:pPr>
            <a:endParaRPr lang="en-US" sz="1200" dirty="0"/>
          </a:p>
          <a:p>
            <a:pPr defTabSz="914400" eaLnBrk="0" fontAlgn="base" hangingPunct="0">
              <a:spcBef>
                <a:spcPts val="600"/>
              </a:spcBef>
              <a:spcAft>
                <a:spcPts val="600"/>
              </a:spcAft>
              <a:buClrTx/>
              <a:buSzTx/>
            </a:pPr>
            <a:r>
              <a:rPr lang="en-US" dirty="0"/>
              <a:t>Longer term</a:t>
            </a:r>
          </a:p>
          <a:p>
            <a:pPr lvl="1" defTabSz="914400" eaLnBrk="0" fontAlgn="base" hangingPunct="0">
              <a:spcBef>
                <a:spcPts val="600"/>
              </a:spcBef>
              <a:spcAft>
                <a:spcPts val="600"/>
              </a:spcAft>
            </a:pPr>
            <a:r>
              <a:rPr lang="en-US" dirty="0"/>
              <a:t>Large implementation science project that dually advancing family planning and HIV prevention</a:t>
            </a:r>
          </a:p>
          <a:p>
            <a:pPr lvl="1" defTabSz="914400" eaLnBrk="0" fontAlgn="base" hangingPunct="0">
              <a:spcBef>
                <a:spcPts val="600"/>
              </a:spcBef>
              <a:spcAft>
                <a:spcPts val="600"/>
              </a:spcAft>
            </a:pPr>
            <a:r>
              <a:rPr lang="en-US" dirty="0"/>
              <a:t>Service delivery that places women needs at the center by addressing the full range of their needs including contraceptive options, HIV and STI prevention</a:t>
            </a:r>
          </a:p>
          <a:p>
            <a:pPr lvl="1" defTabSz="914400" eaLnBrk="0" fontAlgn="base" hangingPunct="0">
              <a:spcBef>
                <a:spcPts val="600"/>
              </a:spcBef>
              <a:spcAft>
                <a:spcPts val="600"/>
              </a:spcAft>
            </a:pPr>
            <a:r>
              <a:rPr lang="en-US"/>
              <a:t>Strengthen </a:t>
            </a:r>
            <a:r>
              <a:rPr lang="en-US" dirty="0"/>
              <a:t>country task teams to work on expanding method mix and better integration of HIV/STI prevention and contraception services</a:t>
            </a:r>
            <a:endParaRPr lang="en-GB" sz="21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413929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20222"/>
            <a:ext cx="9144000" cy="1004522"/>
          </a:xfrm>
          <a:solidFill>
            <a:schemeClr val="accent1"/>
          </a:solidFill>
          <a:ln>
            <a:noFill/>
          </a:ln>
        </p:spPr>
        <p:txBody>
          <a:bodyPr anchor="ctr"/>
          <a:lstStyle/>
          <a:p>
            <a:pPr marL="457200" lvl="1" algn="ctr" rtl="0" eaLnBrk="0" fontAlgn="base" hangingPunct="0">
              <a:spcBef>
                <a:spcPct val="0"/>
              </a:spcBef>
              <a:spcAft>
                <a:spcPct val="0"/>
              </a:spcAft>
            </a:pPr>
            <a:r>
              <a:rPr lang="en-GB" sz="3600" b="1" kern="1200" dirty="0">
                <a:solidFill>
                  <a:schemeClr val="bg1"/>
                </a:solidFill>
                <a:latin typeface="Calibri" pitchFamily="34" charset="0"/>
                <a:ea typeface="ＭＳ Ｐゴシック" pitchFamily="-84" charset="-128"/>
              </a:rPr>
              <a:t>Global Leadership</a:t>
            </a:r>
          </a:p>
        </p:txBody>
      </p:sp>
      <p:sp>
        <p:nvSpPr>
          <p:cNvPr id="7" name="TextBox 6"/>
          <p:cNvSpPr txBox="1"/>
          <p:nvPr/>
        </p:nvSpPr>
        <p:spPr>
          <a:xfrm>
            <a:off x="7380312" y="6237312"/>
            <a:ext cx="1368152" cy="523220"/>
          </a:xfrm>
          <a:prstGeom prst="rect">
            <a:avLst/>
          </a:prstGeom>
          <a:noFill/>
        </p:spPr>
        <p:txBody>
          <a:bodyPr wrap="square" rtlCol="0">
            <a:spAutoFit/>
          </a:bodyPr>
          <a:lstStyle/>
          <a:p>
            <a:r>
              <a:rPr lang="en-GB" sz="1000" dirty="0">
                <a:solidFill>
                  <a:schemeClr val="bg1"/>
                </a:solidFill>
              </a:rPr>
              <a:t>Photo: Garry Knight</a:t>
            </a:r>
            <a:endParaRPr lang="en-US" sz="1000" dirty="0">
              <a:solidFill>
                <a:schemeClr val="bg1"/>
              </a:solidFill>
            </a:endParaRPr>
          </a:p>
          <a:p>
            <a:endParaRPr lang="en-US" dirty="0"/>
          </a:p>
        </p:txBody>
      </p:sp>
      <p:sp>
        <p:nvSpPr>
          <p:cNvPr id="8" name="TextBox 7">
            <a:extLst>
              <a:ext uri="{FF2B5EF4-FFF2-40B4-BE49-F238E27FC236}">
                <a16:creationId xmlns:a16="http://schemas.microsoft.com/office/drawing/2014/main" id="{BD160040-2572-485C-959C-5D44BCB1681D}"/>
              </a:ext>
            </a:extLst>
          </p:cNvPr>
          <p:cNvSpPr txBox="1"/>
          <p:nvPr/>
        </p:nvSpPr>
        <p:spPr>
          <a:xfrm>
            <a:off x="-20893" y="1165676"/>
            <a:ext cx="8911479" cy="5647700"/>
          </a:xfrm>
          <a:prstGeom prst="rect">
            <a:avLst/>
          </a:prstGeom>
          <a:noFill/>
        </p:spPr>
        <p:txBody>
          <a:bodyPr wrap="square" rtlCol="0" anchor="ctr">
            <a:spAutoFit/>
          </a:bodyPr>
          <a:lstStyle/>
          <a:p>
            <a:pPr marL="285750" indent="-285750">
              <a:spcBef>
                <a:spcPts val="600"/>
              </a:spcBef>
              <a:spcAft>
                <a:spcPts val="600"/>
              </a:spcAft>
              <a:buFont typeface="Wingdings" panose="05000000000000000000" pitchFamily="2" charset="2"/>
              <a:buChar char="§"/>
            </a:pPr>
            <a:r>
              <a:rPr lang="en-US" sz="2400" dirty="0"/>
              <a:t>Resources available to support response to the ECHO trial results</a:t>
            </a:r>
          </a:p>
          <a:p>
            <a:pPr marL="742950" lvl="1" indent="-285750">
              <a:spcBef>
                <a:spcPts val="0"/>
              </a:spcBef>
              <a:spcAft>
                <a:spcPts val="600"/>
              </a:spcAft>
              <a:buFont typeface="Wingdings" panose="05000000000000000000" pitchFamily="2" charset="2"/>
              <a:buChar char="§"/>
            </a:pPr>
            <a:r>
              <a:rPr lang="en-US" sz="2000" dirty="0"/>
              <a:t>WHO statement in response to the ECHO study results</a:t>
            </a:r>
          </a:p>
          <a:p>
            <a:pPr marL="742950" lvl="1" indent="-285750">
              <a:spcBef>
                <a:spcPts val="0"/>
              </a:spcBef>
              <a:spcAft>
                <a:spcPts val="600"/>
              </a:spcAft>
              <a:buFont typeface="Wingdings" panose="05000000000000000000" pitchFamily="2" charset="2"/>
              <a:buChar char="§"/>
            </a:pPr>
            <a:r>
              <a:rPr lang="en-US" sz="2000" dirty="0"/>
              <a:t>Responses to frequently asked questions</a:t>
            </a:r>
          </a:p>
          <a:p>
            <a:pPr marL="742950" lvl="1" indent="-285750">
              <a:spcBef>
                <a:spcPts val="0"/>
              </a:spcBef>
              <a:spcAft>
                <a:spcPts val="600"/>
              </a:spcAft>
              <a:buFont typeface="Wingdings" panose="05000000000000000000" pitchFamily="2" charset="2"/>
              <a:buChar char="§"/>
            </a:pPr>
            <a:r>
              <a:rPr lang="en-US" sz="2000" dirty="0"/>
              <a:t>Current WHO recommendations</a:t>
            </a:r>
          </a:p>
          <a:p>
            <a:pPr marL="742950" lvl="1" indent="-285750">
              <a:spcBef>
                <a:spcPts val="0"/>
              </a:spcBef>
              <a:spcAft>
                <a:spcPts val="600"/>
              </a:spcAft>
              <a:buFont typeface="Wingdings" panose="05000000000000000000" pitchFamily="2" charset="2"/>
              <a:buChar char="§"/>
            </a:pPr>
            <a:r>
              <a:rPr lang="en-US" sz="2000" dirty="0"/>
              <a:t>Key messages for policy makers, providers and women for high and low HIV prevalence countries  </a:t>
            </a:r>
          </a:p>
          <a:p>
            <a:pPr marL="285750" indent="-285750">
              <a:spcBef>
                <a:spcPts val="600"/>
              </a:spcBef>
              <a:spcAft>
                <a:spcPts val="600"/>
              </a:spcAft>
              <a:buFont typeface="Wingdings" panose="05000000000000000000" pitchFamily="2" charset="2"/>
              <a:buChar char="§"/>
            </a:pPr>
            <a:r>
              <a:rPr lang="en-US" sz="2400" dirty="0"/>
              <a:t> The World Health Organization (WHO) Director-General has established the WHO Advisory Group of Women Living with HIV</a:t>
            </a:r>
          </a:p>
          <a:p>
            <a:pPr marL="742950" lvl="1" indent="-285750">
              <a:spcBef>
                <a:spcPts val="0"/>
              </a:spcBef>
              <a:spcAft>
                <a:spcPts val="600"/>
              </a:spcAft>
              <a:buFont typeface="Wingdings" panose="05000000000000000000" pitchFamily="2" charset="2"/>
              <a:buChar char="§"/>
            </a:pPr>
            <a:r>
              <a:rPr lang="en-US" sz="2000" dirty="0"/>
              <a:t>Ensure their perspectives represented in WHO’s work </a:t>
            </a:r>
          </a:p>
          <a:p>
            <a:pPr marL="742950" lvl="1" indent="-285750">
              <a:spcBef>
                <a:spcPts val="0"/>
              </a:spcBef>
              <a:spcAft>
                <a:spcPts val="600"/>
              </a:spcAft>
              <a:buFont typeface="Wingdings" panose="05000000000000000000" pitchFamily="2" charset="2"/>
              <a:buChar char="§"/>
            </a:pPr>
            <a:r>
              <a:rPr lang="en-US" sz="2000" dirty="0"/>
              <a:t>Recommend priorities </a:t>
            </a:r>
          </a:p>
          <a:p>
            <a:pPr marL="742950" lvl="1" indent="-285750">
              <a:spcBef>
                <a:spcPts val="0"/>
              </a:spcBef>
              <a:spcAft>
                <a:spcPts val="600"/>
              </a:spcAft>
              <a:buFont typeface="Wingdings" panose="05000000000000000000" pitchFamily="2" charset="2"/>
              <a:buChar char="§"/>
            </a:pPr>
            <a:r>
              <a:rPr lang="en-US" sz="2000" dirty="0"/>
              <a:t>Review and monitor WHO progress </a:t>
            </a:r>
          </a:p>
          <a:p>
            <a:pPr marL="742950" lvl="1" indent="-285750">
              <a:spcBef>
                <a:spcPts val="0"/>
              </a:spcBef>
              <a:spcAft>
                <a:spcPts val="600"/>
              </a:spcAft>
              <a:buFont typeface="Wingdings" panose="05000000000000000000" pitchFamily="2" charset="2"/>
              <a:buChar char="§"/>
            </a:pPr>
            <a:r>
              <a:rPr lang="en-US" sz="2000" dirty="0"/>
              <a:t>Provide feedback on WHO normative guidance </a:t>
            </a:r>
          </a:p>
          <a:p>
            <a:pPr marL="742950" lvl="1" indent="-285750">
              <a:spcBef>
                <a:spcPts val="0"/>
              </a:spcBef>
              <a:spcAft>
                <a:spcPts val="600"/>
              </a:spcAft>
              <a:buFont typeface="Wingdings" panose="05000000000000000000" pitchFamily="2" charset="2"/>
              <a:buChar char="§"/>
            </a:pPr>
            <a:r>
              <a:rPr lang="en-US" sz="2000" dirty="0"/>
              <a:t>Advise on values and preferences  work</a:t>
            </a:r>
          </a:p>
          <a:p>
            <a:pPr>
              <a:spcBef>
                <a:spcPts val="600"/>
              </a:spcBef>
              <a:spcAft>
                <a:spcPts val="600"/>
              </a:spcAft>
            </a:pPr>
            <a:endParaRPr lang="en-US" sz="2400" dirty="0"/>
          </a:p>
        </p:txBody>
      </p:sp>
      <p:sp>
        <p:nvSpPr>
          <p:cNvPr id="3" name="Rectangle 2">
            <a:extLst>
              <a:ext uri="{FF2B5EF4-FFF2-40B4-BE49-F238E27FC236}">
                <a16:creationId xmlns:a16="http://schemas.microsoft.com/office/drawing/2014/main" id="{D9432DEB-12FE-4402-BC90-7B878C8AF798}"/>
              </a:ext>
            </a:extLst>
          </p:cNvPr>
          <p:cNvSpPr/>
          <p:nvPr/>
        </p:nvSpPr>
        <p:spPr>
          <a:xfrm>
            <a:off x="395536" y="6413266"/>
            <a:ext cx="6325310" cy="400110"/>
          </a:xfrm>
          <a:prstGeom prst="rect">
            <a:avLst/>
          </a:prstGeom>
        </p:spPr>
        <p:txBody>
          <a:bodyPr wrap="square">
            <a:spAutoFit/>
          </a:bodyPr>
          <a:lstStyle/>
          <a:p>
            <a:r>
              <a:rPr lang="en-US" sz="2000" dirty="0">
                <a:highlight>
                  <a:srgbClr val="FFFF00"/>
                </a:highlight>
                <a:hlinkClick r:id="rId3"/>
              </a:rPr>
              <a:t>https://www.who.int/reproductivehealth/hc-hiv/en/</a:t>
            </a:r>
            <a:r>
              <a:rPr lang="en-US" sz="2000" b="1" dirty="0">
                <a:highlight>
                  <a:srgbClr val="FFFF00"/>
                </a:highlight>
              </a:rPr>
              <a:t> </a:t>
            </a:r>
            <a:endParaRPr lang="en-US" sz="2000" dirty="0">
              <a:highlight>
                <a:srgbClr val="FFFF00"/>
              </a:highlight>
            </a:endParaRPr>
          </a:p>
        </p:txBody>
      </p:sp>
    </p:spTree>
    <p:extLst>
      <p:ext uri="{BB962C8B-B14F-4D97-AF65-F5344CB8AC3E}">
        <p14:creationId xmlns:p14="http://schemas.microsoft.com/office/powerpoint/2010/main" val="21067489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new logo - Presentation TEMPLATE_September_2014">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logo - Presentation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 logo - Presentation TEMPLATE_September_2014</Template>
  <TotalTime>37707</TotalTime>
  <Words>1360</Words>
  <Application>Microsoft Office PowerPoint</Application>
  <PresentationFormat>On-screen Show (4:3)</PresentationFormat>
  <Paragraphs>154</Paragraphs>
  <Slides>12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CG Omega</vt:lpstr>
      <vt:lpstr>ＭＳ Ｐゴシック</vt:lpstr>
      <vt:lpstr>SimSun</vt:lpstr>
      <vt:lpstr>Arial</vt:lpstr>
      <vt:lpstr>Calibri</vt:lpstr>
      <vt:lpstr>Trebuchet MS</vt:lpstr>
      <vt:lpstr>Wingdings</vt:lpstr>
      <vt:lpstr>new logo - Presentation TEMPLATE_September_2014</vt:lpstr>
      <vt:lpstr>new logo - Presentation TEMPLATE 2015</vt:lpstr>
      <vt:lpstr> An update on WHO process, interim guidance and future guidelines. What’s next?  </vt:lpstr>
      <vt:lpstr>PowerPoint Presentation</vt:lpstr>
      <vt:lpstr>Key Considerations In WHO Response to ECHO Trial</vt:lpstr>
      <vt:lpstr>How Will WHO Addresses New evidence presented by ECHO </vt:lpstr>
      <vt:lpstr>Evidence Synthesis</vt:lpstr>
      <vt:lpstr>Guidelines Development</vt:lpstr>
      <vt:lpstr>Technical Support</vt:lpstr>
      <vt:lpstr>Highlights from Lusaka meeting</vt:lpstr>
      <vt:lpstr>Global Leadership</vt:lpstr>
      <vt:lpstr>Where Are We Now</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ESHRE Infertility</dc:title>
  <dc:creator>TOSKIN, Igor</dc:creator>
  <cp:lastModifiedBy>KIARIE, James</cp:lastModifiedBy>
  <cp:revision>532</cp:revision>
  <cp:lastPrinted>2017-07-03T17:03:29Z</cp:lastPrinted>
  <dcterms:created xsi:type="dcterms:W3CDTF">2017-05-28T13:59:37Z</dcterms:created>
  <dcterms:modified xsi:type="dcterms:W3CDTF">2019-07-21T13:53:24Z</dcterms:modified>
</cp:coreProperties>
</file>